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omments/modernComment_116_7F0D276C.xml" ContentType="application/vnd.ms-powerpoint.comments+xml"/>
  <Override PartName="/ppt/comments/modernComment_11D_77EB9E46.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79_4E9C3603.xml" ContentType="application/vnd.ms-powerpoint.comments+xml"/>
  <Override PartName="/ppt/comments/modernComment_17A_B0498A04.xml" ContentType="application/vnd.ms-powerpoint.comments+xml"/>
  <Override PartName="/ppt/comments/modernComment_17B_D0CB0A11.xml" ContentType="application/vnd.ms-powerpoint.comments+xml"/>
  <Override PartName="/ppt/comments/modernComment_184_7DEB3CDC.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34"/>
  </p:notesMasterIdLst>
  <p:sldIdLst>
    <p:sldId id="278" r:id="rId2"/>
    <p:sldId id="285" r:id="rId3"/>
    <p:sldId id="279" r:id="rId4"/>
    <p:sldId id="394" r:id="rId5"/>
    <p:sldId id="374" r:id="rId6"/>
    <p:sldId id="375" r:id="rId7"/>
    <p:sldId id="395" r:id="rId8"/>
    <p:sldId id="389" r:id="rId9"/>
    <p:sldId id="396" r:id="rId10"/>
    <p:sldId id="390" r:id="rId11"/>
    <p:sldId id="397" r:id="rId12"/>
    <p:sldId id="281" r:id="rId13"/>
    <p:sldId id="295" r:id="rId14"/>
    <p:sldId id="376" r:id="rId15"/>
    <p:sldId id="377" r:id="rId16"/>
    <p:sldId id="378" r:id="rId17"/>
    <p:sldId id="379" r:id="rId18"/>
    <p:sldId id="380" r:id="rId19"/>
    <p:sldId id="384" r:id="rId20"/>
    <p:sldId id="383" r:id="rId21"/>
    <p:sldId id="388" r:id="rId22"/>
    <p:sldId id="300" r:id="rId23"/>
    <p:sldId id="297" r:id="rId24"/>
    <p:sldId id="298" r:id="rId25"/>
    <p:sldId id="391" r:id="rId26"/>
    <p:sldId id="381" r:id="rId27"/>
    <p:sldId id="382" r:id="rId28"/>
    <p:sldId id="392" r:id="rId29"/>
    <p:sldId id="386" r:id="rId30"/>
    <p:sldId id="387" r:id="rId31"/>
    <p:sldId id="393" r:id="rId32"/>
    <p:sldId id="293" r:id="rId3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4529CA04-6F41-BC2D-BE0C-EEFD178924C9}" name="Viswanathan Arunachalam" initials="VA" userId="S::viswanathan.a@ad.infosys.com::ae9acc61-9b43-4bfc-9346-0064fafa5340" providerId="AD"/>
  <p188:author id="{4607D27D-9024-C8C9-843B-B2554D54A640}" name="Ankit Kumar" initials="AK" userId="S::ankit.kumar123@ad.infosys.com::483d46f0-12fb-411a-af1b-d4818f62f722" providerId="AD"/>
  <p188:author id="{BAFFE8D4-7136-3878-6BD6-4AEF552549A5}" name="Mayank Harlalka" initials="MH" userId="S::mayank.harlalka@ad.infosys.com::30606966-d8b9-4922-93fb-931f83b420a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D07FA9-40A2-44D7-BD60-0C07D665EA5B}" v="8" dt="2023-08-28T15:25:11.822"/>
    <p1510:client id="{A823A3B9-C994-4894-8130-B0D00047F427}" v="39" dt="2023-08-24T14:50:53.335"/>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modernComment_116_7F0D276C.xml><?xml version="1.0" encoding="utf-8"?>
<p188:cmLst xmlns:a="http://schemas.openxmlformats.org/drawingml/2006/main" xmlns:r="http://schemas.openxmlformats.org/officeDocument/2006/relationships" xmlns:p188="http://schemas.microsoft.com/office/powerpoint/2018/8/main">
  <p188:cm id="{851389F4-570F-4877-B5B8-16C926BEDB42}" authorId="{BAFFE8D4-7136-3878-6BD6-4AEF552549A5}" created="2023-08-20T15:40:53.420">
    <pc:sldMkLst xmlns:pc="http://schemas.microsoft.com/office/powerpoint/2013/main/command">
      <pc:docMk/>
      <pc:sldMk cId="2131568492" sldId="278"/>
    </pc:sldMkLst>
    <p188:txBody>
      <a:bodyPr/>
      <a:lstStyle/>
      <a:p>
        <a:r>
          <a:rPr lang="en-US"/>
          <a:t>Need to add more pictures and screenshots
</a:t>
        </a:r>
      </a:p>
    </p188:txBody>
  </p188:cm>
</p188:cmLst>
</file>

<file path=ppt/comments/modernComment_11D_77EB9E46.xml><?xml version="1.0" encoding="utf-8"?>
<p188:cmLst xmlns:a="http://schemas.openxmlformats.org/drawingml/2006/main" xmlns:r="http://schemas.openxmlformats.org/officeDocument/2006/relationships" xmlns:p188="http://schemas.microsoft.com/office/powerpoint/2018/8/main">
  <p188:cm id="{E7498542-81C6-4433-B0BB-4B65C8EA4C57}" authorId="{4529CA04-6F41-BC2D-BE0C-EEFD178924C9}" status="resolved" created="2023-08-18T13:44:42.477" complete="100000">
    <pc:sldMkLst xmlns:pc="http://schemas.microsoft.com/office/powerpoint/2013/main/command">
      <pc:docMk/>
      <pc:sldMk cId="2011930182" sldId="285"/>
    </pc:sldMkLst>
    <p188:replyLst>
      <p188:reply id="{849B927E-7638-42CC-BE21-5898FCC85D47}" authorId="{4607D27D-9024-C8C9-843B-B2554D54A640}" created="2023-08-20T04:57:01.691">
        <p188:txBody>
          <a:bodyPr/>
          <a:lstStyle/>
          <a:p>
            <a:r>
              <a:rPr lang="en-US"/>
              <a:t>done</a:t>
            </a:r>
          </a:p>
        </p188:txBody>
      </p188:reply>
    </p188:replyLst>
    <p188:txBody>
      <a:bodyPr/>
      <a:lstStyle/>
      <a:p>
        <a:r>
          <a:rPr lang="en-US"/>
          <a:t>[@Ankit Kumar] [@Mayank Harlalka] - Pls add your pics</a:t>
        </a:r>
      </a:p>
    </p188:txBody>
  </p188:cm>
</p188:cmLst>
</file>

<file path=ppt/comments/modernComment_179_4E9C3603.xml><?xml version="1.0" encoding="utf-8"?>
<p188:cmLst xmlns:a="http://schemas.openxmlformats.org/drawingml/2006/main" xmlns:r="http://schemas.openxmlformats.org/officeDocument/2006/relationships" xmlns:p188="http://schemas.microsoft.com/office/powerpoint/2018/8/main">
  <p188:cm id="{CA83AB06-E437-49DD-BE0E-147BD9575CF5}" authorId="{4529CA04-6F41-BC2D-BE0C-EEFD178924C9}" status="resolved" created="2023-08-18T13:45:48.658" complete="100000">
    <pc:sldMkLst xmlns:pc="http://schemas.microsoft.com/office/powerpoint/2013/main/command">
      <pc:docMk/>
      <pc:sldMk cId="1318860291" sldId="377"/>
    </pc:sldMkLst>
    <p188:txBody>
      <a:bodyPr/>
      <a:lstStyle/>
      <a:p>
        <a:r>
          <a:rPr lang="en-US"/>
          <a:t>[@Mayank Harlalka] Update this slide with details</a:t>
        </a:r>
      </a:p>
    </p188:txBody>
  </p188:cm>
</p188:cmLst>
</file>

<file path=ppt/comments/modernComment_17A_B0498A04.xml><?xml version="1.0" encoding="utf-8"?>
<p188:cmLst xmlns:a="http://schemas.openxmlformats.org/drawingml/2006/main" xmlns:r="http://schemas.openxmlformats.org/officeDocument/2006/relationships" xmlns:p188="http://schemas.microsoft.com/office/powerpoint/2018/8/main">
  <p188:cm id="{FBE3D10B-D24D-4674-A1DD-C88FD9F6AE16}" authorId="{4529CA04-6F41-BC2D-BE0C-EEFD178924C9}" status="resolved" created="2023-08-18T13:46:46.523" complete="100000">
    <pc:sldMkLst xmlns:pc="http://schemas.microsoft.com/office/powerpoint/2013/main/command">
      <pc:docMk/>
      <pc:sldMk cId="2957609476" sldId="378"/>
    </pc:sldMkLst>
    <p188:txBody>
      <a:bodyPr/>
      <a:lstStyle/>
      <a:p>
        <a:r>
          <a:rPr lang="en-US"/>
          <a:t>[@Ankit Kumar] Update slide 10 and 11 with the snapshot o dashboard</a:t>
        </a:r>
      </a:p>
    </p188:txBody>
  </p188:cm>
</p188:cmLst>
</file>

<file path=ppt/comments/modernComment_17B_D0CB0A11.xml><?xml version="1.0" encoding="utf-8"?>
<p188:cmLst xmlns:a="http://schemas.openxmlformats.org/drawingml/2006/main" xmlns:r="http://schemas.openxmlformats.org/officeDocument/2006/relationships" xmlns:p188="http://schemas.microsoft.com/office/powerpoint/2018/8/main">
  <p188:cm id="{D7773F70-11E5-41E7-B2D5-89CE36844590}" authorId="{BAFFE8D4-7136-3878-6BD6-4AEF552549A5}" created="2023-08-20T15:39:14.979">
    <pc:sldMkLst xmlns:pc="http://schemas.microsoft.com/office/powerpoint/2013/main/command">
      <pc:docMk/>
      <pc:sldMk cId="3502967313" sldId="379"/>
    </pc:sldMkLst>
    <p188:txBody>
      <a:bodyPr/>
      <a:lstStyle/>
      <a:p>
        <a:r>
          <a:rPr lang="en-US"/>
          <a:t>To-do: Need to paste better pictures &amp; change colour scheme of power BI dashboard
</a:t>
        </a:r>
      </a:p>
    </p188:txBody>
  </p188:cm>
</p188:cmLst>
</file>

<file path=ppt/comments/modernComment_184_7DEB3CDC.xml><?xml version="1.0" encoding="utf-8"?>
<p188:cmLst xmlns:a="http://schemas.openxmlformats.org/drawingml/2006/main" xmlns:r="http://schemas.openxmlformats.org/officeDocument/2006/relationships" xmlns:p188="http://schemas.microsoft.com/office/powerpoint/2018/8/main">
  <p188:cm id="{7047D9A6-E3D0-4FD6-89C7-C5D1024EC6BE}" authorId="{BAFFE8D4-7136-3878-6BD6-4AEF552549A5}" created="2023-08-20T15:40:20.189">
    <pc:sldMkLst xmlns:pc="http://schemas.microsoft.com/office/powerpoint/2013/main/command">
      <pc:docMk/>
      <pc:sldMk cId="2112568540" sldId="388"/>
    </pc:sldMkLst>
    <p188:txBody>
      <a:bodyPr/>
      <a:lstStyle/>
      <a:p>
        <a:r>
          <a:rPr lang="en-US"/>
          <a:t>Need to elaborate &amp; add challenges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3ECD802F-3710-4152-BB76-CE7F36C4B8EC}" type="slidenum">
              <a:rPr lang="en-US" smtClean="0"/>
              <a:t>5</a:t>
            </a:fld>
            <a:endParaRPr lang="en-US"/>
          </a:p>
        </p:txBody>
      </p:sp>
    </p:spTree>
    <p:extLst>
      <p:ext uri="{BB962C8B-B14F-4D97-AF65-F5344CB8AC3E}">
        <p14:creationId xmlns:p14="http://schemas.microsoft.com/office/powerpoint/2010/main" val="3385487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3ECD802F-3710-4152-BB76-CE7F36C4B8EC}" type="slidenum">
              <a:rPr lang="en-US" smtClean="0"/>
              <a:t>6</a:t>
            </a:fld>
            <a:endParaRPr lang="en-US"/>
          </a:p>
        </p:txBody>
      </p:sp>
    </p:spTree>
    <p:extLst>
      <p:ext uri="{BB962C8B-B14F-4D97-AF65-F5344CB8AC3E}">
        <p14:creationId xmlns:p14="http://schemas.microsoft.com/office/powerpoint/2010/main" val="349334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Presentation title</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3" name="Footer Placeholder 2"/>
          <p:cNvSpPr>
            <a:spLocks noGrp="1"/>
          </p:cNvSpPr>
          <p:nvPr>
            <p:ph type="ftr" sz="quarter" idx="11"/>
          </p:nvPr>
        </p:nvSpPr>
        <p:spPr/>
        <p:txBody>
          <a:bodyPr/>
          <a:lstStyle/>
          <a:p>
            <a:r>
              <a:rPr lang="en-US"/>
              <a:t>Presentation title</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microsoft.com/office/2018/10/relationships/comments" Target="../comments/modernComment_116_7F0D276C.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huggingface.co/SamLowe/roberta-base-go_emotions" TargetMode="Externa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data.gdeltproject.org/gdeltv2/lastupdate.txt)" TargetMode="Externa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8/10/relationships/comments" Target="../comments/modernComment_179_4E9C360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7A_B0498A0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8/10/relationships/comments" Target="../comments/modernComment_17B_D0CB0A11.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es/de-verificaci%C3%B3n-tick-aprobado-vale-153363/" TargetMode="External"/><Relationship Id="rId2" Type="http://schemas.openxmlformats.org/officeDocument/2006/relationships/image" Target="../media/image22.png"/><Relationship Id="rId1" Type="http://schemas.openxmlformats.org/officeDocument/2006/relationships/slideLayout" Target="../slideLayouts/slideLayout17.xml"/><Relationship Id="rId5" Type="http://schemas.openxmlformats.org/officeDocument/2006/relationships/hyperlink" Target="https://cat.xula.edu/food/brightspace-tip-37-grade-book-bonus-points/" TargetMode="Externa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1D_77EB9E46.xml"/><Relationship Id="rId1" Type="http://schemas.openxmlformats.org/officeDocument/2006/relationships/slideLayout" Target="../slideLayouts/slideLayout8.xml"/><Relationship Id="rId5" Type="http://schemas.openxmlformats.org/officeDocument/2006/relationships/image" Target="../media/image11.jpe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microsoft.com/office/2018/10/relationships/comments" Target="../comments/modernComment_184_7DEB3CDC.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huggingface.co/cardiffnlp/twitter-roberta-base-sentiment-latest" TargetMode="External"/><Relationship Id="rId2" Type="http://schemas.openxmlformats.org/officeDocument/2006/relationships/image" Target="../media/image13.png"/><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hyperlink" Target="https://huggingface.co/cardiffnlp/twitter-roberta-base-sentiment-latest" TargetMode="Externa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968643" y="2148840"/>
            <a:ext cx="6254714" cy="1225296"/>
          </a:xfrm>
        </p:spPr>
        <p:txBody>
          <a:bodyPr/>
          <a:lstStyle/>
          <a:p>
            <a:r>
              <a:rPr lang="en-US"/>
              <a:t>KAMIKAZE</a:t>
            </a:r>
            <a:r>
              <a:rPr lang="en-DE"/>
              <a:t>’s</a:t>
            </a:r>
            <a:br>
              <a:rPr lang="en-US"/>
            </a:br>
            <a:r>
              <a:rPr lang="en-DE" sz="2400"/>
              <a:t>REALTIME SENTIMENT ANALYSIS</a:t>
            </a:r>
            <a:endParaRPr lang="en-US" sz="240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err="1"/>
              <a:t>DataBricks</a:t>
            </a:r>
            <a:r>
              <a:rPr lang="en-US"/>
              <a:t> Hackathon August 2023​</a:t>
            </a:r>
          </a:p>
          <a:p>
            <a:endParaRPr lang="en-US"/>
          </a:p>
        </p:txBody>
      </p:sp>
    </p:spTree>
    <p:extLst>
      <p:ext uri="{BB962C8B-B14F-4D97-AF65-F5344CB8AC3E}">
        <p14:creationId xmlns:p14="http://schemas.microsoft.com/office/powerpoint/2010/main" val="2131568492"/>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4D17CE-BCB0-BF8B-6DE0-8EBEE424AF78}"/>
              </a:ext>
            </a:extLst>
          </p:cNvPr>
          <p:cNvSpPr>
            <a:spLocks noGrp="1"/>
          </p:cNvSpPr>
          <p:nvPr>
            <p:ph type="sldNum" sz="quarter" idx="12"/>
          </p:nvPr>
        </p:nvSpPr>
        <p:spPr/>
        <p:txBody>
          <a:bodyPr/>
          <a:lstStyle/>
          <a:p>
            <a:fld id="{48F63A3B-78C7-47BE-AE5E-E10140E04643}" type="slidenum">
              <a:rPr lang="en-US" smtClean="0"/>
              <a:t>10</a:t>
            </a:fld>
            <a:endParaRPr lang="en-US"/>
          </a:p>
        </p:txBody>
      </p:sp>
      <p:sp>
        <p:nvSpPr>
          <p:cNvPr id="8" name="TextBox 7">
            <a:extLst>
              <a:ext uri="{FF2B5EF4-FFF2-40B4-BE49-F238E27FC236}">
                <a16:creationId xmlns:a16="http://schemas.microsoft.com/office/drawing/2014/main" id="{C72EC8D8-8FC8-2166-8576-8D7E14549FD6}"/>
              </a:ext>
            </a:extLst>
          </p:cNvPr>
          <p:cNvSpPr txBox="1"/>
          <p:nvPr/>
        </p:nvSpPr>
        <p:spPr>
          <a:xfrm>
            <a:off x="-424954" y="2011393"/>
            <a:ext cx="3004292" cy="646331"/>
          </a:xfrm>
          <a:prstGeom prst="rect">
            <a:avLst/>
          </a:prstGeom>
          <a:noFill/>
        </p:spPr>
        <p:txBody>
          <a:bodyPr wrap="square">
            <a:spAutoFit/>
          </a:bodyPr>
          <a:lstStyle/>
          <a:p>
            <a:pPr algn="ctr"/>
            <a:r>
              <a:rPr lang="en-US" err="1">
                <a:hlinkClick r:id="rId2"/>
              </a:rPr>
              <a:t>SamLowe</a:t>
            </a:r>
            <a:r>
              <a:rPr lang="en-US">
                <a:hlinkClick r:id="rId2"/>
              </a:rPr>
              <a:t>/</a:t>
            </a:r>
            <a:r>
              <a:rPr lang="en-US" err="1">
                <a:hlinkClick r:id="rId2"/>
              </a:rPr>
              <a:t>roberta</a:t>
            </a:r>
            <a:r>
              <a:rPr lang="en-US">
                <a:hlinkClick r:id="rId2"/>
              </a:rPr>
              <a:t>-base-</a:t>
            </a:r>
            <a:r>
              <a:rPr lang="en-US" err="1">
                <a:hlinkClick r:id="rId2"/>
              </a:rPr>
              <a:t>go_emotions</a:t>
            </a:r>
            <a:r>
              <a:rPr lang="en-US">
                <a:hlinkClick r:id="rId2"/>
              </a:rPr>
              <a:t> · Hugging Face</a:t>
            </a:r>
            <a:endParaRPr lang="en-US"/>
          </a:p>
        </p:txBody>
      </p:sp>
      <p:sp>
        <p:nvSpPr>
          <p:cNvPr id="11" name="TextBox 10">
            <a:extLst>
              <a:ext uri="{FF2B5EF4-FFF2-40B4-BE49-F238E27FC236}">
                <a16:creationId xmlns:a16="http://schemas.microsoft.com/office/drawing/2014/main" id="{324184CA-485B-4009-E554-18AFC6628BD5}"/>
              </a:ext>
            </a:extLst>
          </p:cNvPr>
          <p:cNvSpPr txBox="1"/>
          <p:nvPr/>
        </p:nvSpPr>
        <p:spPr>
          <a:xfrm>
            <a:off x="5108447" y="2929350"/>
            <a:ext cx="6330697" cy="3908762"/>
          </a:xfrm>
          <a:prstGeom prst="rect">
            <a:avLst/>
          </a:prstGeom>
          <a:noFill/>
        </p:spPr>
        <p:txBody>
          <a:bodyPr wrap="square" rtlCol="0">
            <a:spAutoFit/>
          </a:bodyPr>
          <a:lstStyle/>
          <a:p>
            <a:r>
              <a:rPr lang="en-US" sz="2800"/>
              <a:t>Prediction classes:</a:t>
            </a:r>
          </a:p>
          <a:p>
            <a:r>
              <a:rPr lang="en-US" sz="2000" b="0">
                <a:solidFill>
                  <a:srgbClr val="C72E0F"/>
                </a:solidFill>
                <a:effectLst/>
                <a:latin typeface="Source Code Pro" panose="020B0509030403020204" pitchFamily="49" charset="0"/>
              </a:rPr>
              <a:t>"admiration"</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"amusement"</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"anger"</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"annoyance"</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"approval"</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"caring"</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"confusion"</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"curiosity"</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"desire"</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"disappointment"</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"disapproval"</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"disgust"</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"embarrassment"</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"excitement"</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"fear"</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"gratitude"</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"grief"</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"joy"</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"love"</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"nervousness"</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"optimism"</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"pride"</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"realization"</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"relief"</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"remorse"</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"sadness"</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"surprise"</a:t>
            </a:r>
            <a:r>
              <a:rPr lang="en-US" sz="2000" b="0">
                <a:solidFill>
                  <a:srgbClr val="000000"/>
                </a:solidFill>
                <a:effectLst/>
                <a:latin typeface="Source Code Pro" panose="020B0509030403020204" pitchFamily="49" charset="0"/>
              </a:rPr>
              <a:t>, </a:t>
            </a:r>
            <a:r>
              <a:rPr lang="en-US" sz="2000" b="0">
                <a:solidFill>
                  <a:srgbClr val="C72E0F"/>
                </a:solidFill>
                <a:effectLst/>
                <a:latin typeface="Source Code Pro" panose="020B0509030403020204" pitchFamily="49" charset="0"/>
              </a:rPr>
              <a:t>"neutral"</a:t>
            </a:r>
            <a:endParaRPr lang="en-US" sz="2000" b="0">
              <a:solidFill>
                <a:srgbClr val="000000"/>
              </a:solidFill>
              <a:effectLst/>
              <a:latin typeface="Source Code Pro" panose="020B0509030403020204" pitchFamily="49" charset="0"/>
            </a:endParaRPr>
          </a:p>
          <a:p>
            <a:endParaRPr lang="en-US" sz="2000"/>
          </a:p>
        </p:txBody>
      </p:sp>
      <p:pic>
        <p:nvPicPr>
          <p:cNvPr id="5" name="Picture 4">
            <a:extLst>
              <a:ext uri="{FF2B5EF4-FFF2-40B4-BE49-F238E27FC236}">
                <a16:creationId xmlns:a16="http://schemas.microsoft.com/office/drawing/2014/main" id="{97E6F46C-ADE4-ED01-819C-C46BDCC9312E}"/>
              </a:ext>
            </a:extLst>
          </p:cNvPr>
          <p:cNvPicPr>
            <a:picLocks noChangeAspect="1"/>
          </p:cNvPicPr>
          <p:nvPr/>
        </p:nvPicPr>
        <p:blipFill>
          <a:blip r:embed="rId3"/>
          <a:stretch>
            <a:fillRect/>
          </a:stretch>
        </p:blipFill>
        <p:spPr>
          <a:xfrm>
            <a:off x="4020960" y="1123376"/>
            <a:ext cx="7299386" cy="1534348"/>
          </a:xfrm>
          <a:prstGeom prst="rect">
            <a:avLst/>
          </a:prstGeom>
          <a:ln>
            <a:solidFill>
              <a:schemeClr val="tx1"/>
            </a:solidFill>
          </a:ln>
        </p:spPr>
      </p:pic>
      <p:pic>
        <p:nvPicPr>
          <p:cNvPr id="13" name="Picture 12">
            <a:extLst>
              <a:ext uri="{FF2B5EF4-FFF2-40B4-BE49-F238E27FC236}">
                <a16:creationId xmlns:a16="http://schemas.microsoft.com/office/drawing/2014/main" id="{0FD4A4C7-1D5E-CCAE-A237-38DD86E94836}"/>
              </a:ext>
            </a:extLst>
          </p:cNvPr>
          <p:cNvPicPr>
            <a:picLocks noChangeAspect="1"/>
          </p:cNvPicPr>
          <p:nvPr/>
        </p:nvPicPr>
        <p:blipFill>
          <a:blip r:embed="rId4"/>
          <a:stretch>
            <a:fillRect/>
          </a:stretch>
        </p:blipFill>
        <p:spPr>
          <a:xfrm>
            <a:off x="385198" y="2929350"/>
            <a:ext cx="4388280" cy="3695394"/>
          </a:xfrm>
          <a:prstGeom prst="rect">
            <a:avLst/>
          </a:prstGeom>
          <a:ln>
            <a:solidFill>
              <a:schemeClr val="tx1"/>
            </a:solidFill>
          </a:ln>
        </p:spPr>
      </p:pic>
      <p:sp>
        <p:nvSpPr>
          <p:cNvPr id="7" name="Title 1">
            <a:extLst>
              <a:ext uri="{FF2B5EF4-FFF2-40B4-BE49-F238E27FC236}">
                <a16:creationId xmlns:a16="http://schemas.microsoft.com/office/drawing/2014/main" id="{35F521A2-0DFA-D255-A1E5-52444C0844B8}"/>
              </a:ext>
            </a:extLst>
          </p:cNvPr>
          <p:cNvSpPr txBox="1">
            <a:spLocks/>
          </p:cNvSpPr>
          <p:nvPr/>
        </p:nvSpPr>
        <p:spPr>
          <a:xfrm>
            <a:off x="340941" y="225407"/>
            <a:ext cx="10671048" cy="768096"/>
          </a:xfrm>
          <a:prstGeom prst="rect">
            <a:avLst/>
          </a:prstGeom>
        </p:spPr>
        <p:txBody>
          <a:bodyPr vert="horz" lIns="91440" tIns="45720" rIns="91440" bIns="45720" rtlCol="0" anchor="t">
            <a:normAutofit fontScale="90000" lnSpcReduction="100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pPr algn="l">
              <a:lnSpc>
                <a:spcPct val="100000"/>
              </a:lnSpc>
            </a:pPr>
            <a:r>
              <a:rPr lang="en-DE" sz="2800" err="1">
                <a:solidFill>
                  <a:schemeClr val="accent3">
                    <a:lumMod val="75000"/>
                  </a:schemeClr>
                </a:solidFill>
              </a:rPr>
              <a:t>Real-TIME</a:t>
            </a:r>
            <a:r>
              <a:rPr lang="en-DE" sz="2800">
                <a:solidFill>
                  <a:schemeClr val="accent3">
                    <a:lumMod val="75000"/>
                  </a:schemeClr>
                </a:solidFill>
              </a:rPr>
              <a:t> SENTIMENT ANALYSIS</a:t>
            </a:r>
            <a:br>
              <a:rPr lang="en-DE" sz="3200"/>
            </a:br>
            <a:r>
              <a:rPr lang="en-DE" sz="2200" err="1">
                <a:solidFill>
                  <a:schemeClr val="tx2">
                    <a:lumMod val="60000"/>
                    <a:lumOff val="40000"/>
                  </a:schemeClr>
                </a:solidFill>
              </a:rPr>
              <a:t>ModeLS</a:t>
            </a:r>
            <a:r>
              <a:rPr lang="en-DE" sz="2200">
                <a:solidFill>
                  <a:schemeClr val="tx2">
                    <a:lumMod val="60000"/>
                    <a:lumOff val="40000"/>
                  </a:schemeClr>
                </a:solidFill>
              </a:rPr>
              <a:t> USED FOR EMOTION PREDICTION</a:t>
            </a:r>
            <a:endParaRPr lang="en-US" sz="2200">
              <a:solidFill>
                <a:schemeClr val="tx2">
                  <a:lumMod val="60000"/>
                  <a:lumOff val="40000"/>
                </a:schemeClr>
              </a:solidFill>
            </a:endParaRPr>
          </a:p>
        </p:txBody>
      </p:sp>
    </p:spTree>
    <p:extLst>
      <p:ext uri="{BB962C8B-B14F-4D97-AF65-F5344CB8AC3E}">
        <p14:creationId xmlns:p14="http://schemas.microsoft.com/office/powerpoint/2010/main" val="3678584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8B28D-07A8-202C-634F-B3C60BDF5A73}"/>
              </a:ext>
            </a:extLst>
          </p:cNvPr>
          <p:cNvSpPr>
            <a:spLocks noGrp="1"/>
          </p:cNvSpPr>
          <p:nvPr>
            <p:ph type="title"/>
          </p:nvPr>
        </p:nvSpPr>
        <p:spPr/>
        <p:txBody>
          <a:bodyPr>
            <a:normAutofit fontScale="90000"/>
          </a:bodyPr>
          <a:lstStyle/>
          <a:p>
            <a:r>
              <a:rPr lang="en-US"/>
              <a:t>Salient Features of </a:t>
            </a:r>
            <a:br>
              <a:rPr lang="en-US"/>
            </a:br>
            <a:r>
              <a:rPr lang="en-US" sz="1800" err="1"/>
              <a:t>SamLowe</a:t>
            </a:r>
            <a:r>
              <a:rPr lang="en-US" sz="1800"/>
              <a:t>/</a:t>
            </a:r>
            <a:r>
              <a:rPr lang="en-US" sz="1800" err="1"/>
              <a:t>roberta</a:t>
            </a:r>
            <a:r>
              <a:rPr lang="en-US" sz="1800"/>
              <a:t>-base-</a:t>
            </a:r>
            <a:r>
              <a:rPr lang="en-US" sz="1800" err="1"/>
              <a:t>go_emotions</a:t>
            </a:r>
            <a:r>
              <a:rPr lang="en-US" sz="1800"/>
              <a:t> · Hugging Face</a:t>
            </a:r>
            <a:br>
              <a:rPr lang="en-US"/>
            </a:br>
            <a:r>
              <a:rPr lang="en-US"/>
              <a:t> </a:t>
            </a:r>
          </a:p>
        </p:txBody>
      </p:sp>
      <p:sp>
        <p:nvSpPr>
          <p:cNvPr id="3" name="Footer Placeholder 2">
            <a:extLst>
              <a:ext uri="{FF2B5EF4-FFF2-40B4-BE49-F238E27FC236}">
                <a16:creationId xmlns:a16="http://schemas.microsoft.com/office/drawing/2014/main" id="{54C8C0F0-E415-4528-1153-A1160CBAFB5F}"/>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F08237C1-2357-1953-890D-EE783DA1BCA3}"/>
              </a:ext>
            </a:extLst>
          </p:cNvPr>
          <p:cNvSpPr>
            <a:spLocks noGrp="1"/>
          </p:cNvSpPr>
          <p:nvPr>
            <p:ph type="sldNum" sz="quarter" idx="12"/>
          </p:nvPr>
        </p:nvSpPr>
        <p:spPr/>
        <p:txBody>
          <a:bodyPr/>
          <a:lstStyle/>
          <a:p>
            <a:fld id="{48F63A3B-78C7-47BE-AE5E-E10140E04643}" type="slidenum">
              <a:rPr lang="en-US" smtClean="0"/>
              <a:t>11</a:t>
            </a:fld>
            <a:endParaRPr lang="en-US"/>
          </a:p>
        </p:txBody>
      </p:sp>
      <p:sp>
        <p:nvSpPr>
          <p:cNvPr id="5" name="TextBox 4">
            <a:extLst>
              <a:ext uri="{FF2B5EF4-FFF2-40B4-BE49-F238E27FC236}">
                <a16:creationId xmlns:a16="http://schemas.microsoft.com/office/drawing/2014/main" id="{21E947E1-86BE-966C-6337-28A9E3820B3A}"/>
              </a:ext>
            </a:extLst>
          </p:cNvPr>
          <p:cNvSpPr txBox="1"/>
          <p:nvPr/>
        </p:nvSpPr>
        <p:spPr>
          <a:xfrm>
            <a:off x="621792" y="2882685"/>
            <a:ext cx="11110425" cy="2585323"/>
          </a:xfrm>
          <a:prstGeom prst="rect">
            <a:avLst/>
          </a:prstGeom>
          <a:noFill/>
        </p:spPr>
        <p:txBody>
          <a:bodyPr wrap="square" rtlCol="0">
            <a:spAutoFit/>
          </a:bodyPr>
          <a:lstStyle/>
          <a:p>
            <a:pPr marL="285750" indent="-285750">
              <a:buFont typeface="Wingdings" panose="05000000000000000000" pitchFamily="2" charset="2"/>
              <a:buChar char="Ø"/>
            </a:pPr>
            <a:r>
              <a:rPr lang="en-US" b="1"/>
              <a:t>Pretrained Language Understanding: </a:t>
            </a:r>
            <a:r>
              <a:rPr lang="en-US"/>
              <a:t>Models like </a:t>
            </a:r>
            <a:r>
              <a:rPr lang="en-US" err="1"/>
              <a:t>RoBERTa</a:t>
            </a:r>
            <a:r>
              <a:rPr lang="en-US"/>
              <a:t> are pretrained on massive text datasets, allowing them to capture intricate language patterns, semantics, and contextual information.</a:t>
            </a:r>
          </a:p>
          <a:p>
            <a:pPr marL="285750" indent="-285750">
              <a:buFont typeface="Wingdings" panose="05000000000000000000" pitchFamily="2" charset="2"/>
              <a:buChar char="Ø"/>
            </a:pPr>
            <a:r>
              <a:rPr lang="en-US" b="1"/>
              <a:t>Contextual Understanding</a:t>
            </a:r>
            <a:r>
              <a:rPr lang="en-US"/>
              <a:t>: </a:t>
            </a:r>
            <a:r>
              <a:rPr lang="en-US" err="1"/>
              <a:t>RoBERTa</a:t>
            </a:r>
            <a:r>
              <a:rPr lang="en-US"/>
              <a:t> and similar models excel at contextual understanding. They consider the surrounding words to grasp the sentiment of a sentence accurately.</a:t>
            </a:r>
          </a:p>
          <a:p>
            <a:pPr marL="285750" indent="-285750">
              <a:buFont typeface="Wingdings" panose="05000000000000000000" pitchFamily="2" charset="2"/>
              <a:buChar char="Ø"/>
            </a:pPr>
            <a:r>
              <a:rPr lang="en-US"/>
              <a:t>Model trained from </a:t>
            </a:r>
            <a:r>
              <a:rPr lang="en-US" err="1"/>
              <a:t>roberta</a:t>
            </a:r>
            <a:r>
              <a:rPr lang="en-US"/>
              <a:t>-base on the </a:t>
            </a:r>
            <a:r>
              <a:rPr lang="en-US" err="1"/>
              <a:t>go_emotions</a:t>
            </a:r>
            <a:r>
              <a:rPr lang="en-US"/>
              <a:t> dataset for multi-label classification. The </a:t>
            </a:r>
            <a:r>
              <a:rPr lang="en-US" err="1"/>
              <a:t>GoEmotions</a:t>
            </a:r>
            <a:r>
              <a:rPr lang="en-US"/>
              <a:t> dataset contains 58k carefully curated Reddit comments labeled for 27 emotion categories or Neutral. </a:t>
            </a:r>
          </a:p>
          <a:p>
            <a:pPr marL="285750" indent="-285750">
              <a:buFont typeface="Wingdings" panose="05000000000000000000" pitchFamily="2" charset="2"/>
              <a:buChar char="Ø"/>
            </a:pPr>
            <a:r>
              <a:rPr lang="en-US"/>
              <a:t>Reliable for fast, accurate, and reproducible predictions</a:t>
            </a:r>
          </a:p>
          <a:p>
            <a:pPr marL="285750" indent="-285750">
              <a:buFont typeface="Wingdings" panose="05000000000000000000" pitchFamily="2" charset="2"/>
              <a:buChar char="Ø"/>
            </a:pPr>
            <a:r>
              <a:rPr lang="en-US"/>
              <a:t>Easily available through the hugging face transformers API</a:t>
            </a:r>
          </a:p>
          <a:p>
            <a:pPr marL="285750" indent="-285750">
              <a:buFont typeface="Wingdings" panose="05000000000000000000" pitchFamily="2" charset="2"/>
              <a:buChar char="Ø"/>
            </a:pPr>
            <a:endParaRPr lang="en-US"/>
          </a:p>
        </p:txBody>
      </p:sp>
    </p:spTree>
    <p:extLst>
      <p:ext uri="{BB962C8B-B14F-4D97-AF65-F5344CB8AC3E}">
        <p14:creationId xmlns:p14="http://schemas.microsoft.com/office/powerpoint/2010/main" val="1769264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a:solidFill>
                  <a:schemeClr val="accent6"/>
                </a:solidFill>
                <a:latin typeface="Arial Black" panose="020B0604020202020204" pitchFamily="34" charset="0"/>
                <a:cs typeface="Arial Black" panose="020B0604020202020204" pitchFamily="34" charset="0"/>
              </a:rPr>
              <a:t>Pipelines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endParaRPr lang="en-US" sz="240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591914-2286-7339-D137-FEAE4B377DA3}"/>
              </a:ext>
            </a:extLst>
          </p:cNvPr>
          <p:cNvSpPr>
            <a:spLocks noGrp="1"/>
          </p:cNvSpPr>
          <p:nvPr>
            <p:ph type="sldNum" sz="quarter" idx="12"/>
          </p:nvPr>
        </p:nvSpPr>
        <p:spPr/>
        <p:txBody>
          <a:bodyPr/>
          <a:lstStyle/>
          <a:p>
            <a:fld id="{48F63A3B-78C7-47BE-AE5E-E10140E04643}" type="slidenum">
              <a:rPr lang="en-US" smtClean="0"/>
              <a:t>13</a:t>
            </a:fld>
            <a:endParaRPr lang="en-US"/>
          </a:p>
        </p:txBody>
      </p:sp>
      <p:sp>
        <p:nvSpPr>
          <p:cNvPr id="5" name="Title 1">
            <a:extLst>
              <a:ext uri="{FF2B5EF4-FFF2-40B4-BE49-F238E27FC236}">
                <a16:creationId xmlns:a16="http://schemas.microsoft.com/office/drawing/2014/main" id="{05292EAE-171D-930A-7EFE-54636D2120FA}"/>
              </a:ext>
            </a:extLst>
          </p:cNvPr>
          <p:cNvSpPr txBox="1">
            <a:spLocks/>
          </p:cNvSpPr>
          <p:nvPr/>
        </p:nvSpPr>
        <p:spPr>
          <a:xfrm>
            <a:off x="340941" y="225407"/>
            <a:ext cx="10671048" cy="768096"/>
          </a:xfrm>
          <a:prstGeom prst="rect">
            <a:avLst/>
          </a:prstGeom>
        </p:spPr>
        <p:txBody>
          <a:bodyPr vert="horz" lIns="91440" tIns="45720" rIns="91440" bIns="45720" rtlCol="0" anchor="t">
            <a:normAutofit fontScale="90000" lnSpcReduction="100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pPr algn="l">
              <a:lnSpc>
                <a:spcPct val="100000"/>
              </a:lnSpc>
            </a:pPr>
            <a:r>
              <a:rPr lang="en-DE" sz="2800" err="1">
                <a:solidFill>
                  <a:schemeClr val="accent3">
                    <a:lumMod val="75000"/>
                  </a:schemeClr>
                </a:solidFill>
              </a:rPr>
              <a:t>Real-TIME</a:t>
            </a:r>
            <a:r>
              <a:rPr lang="en-DE" sz="2800">
                <a:solidFill>
                  <a:schemeClr val="accent3">
                    <a:lumMod val="75000"/>
                  </a:schemeClr>
                </a:solidFill>
              </a:rPr>
              <a:t> SENTIMENT ANALYSIS</a:t>
            </a:r>
            <a:br>
              <a:rPr lang="en-DE" sz="3200"/>
            </a:br>
            <a:r>
              <a:rPr lang="en-DE" sz="2200">
                <a:solidFill>
                  <a:schemeClr val="tx2">
                    <a:lumMod val="60000"/>
                    <a:lumOff val="40000"/>
                  </a:schemeClr>
                </a:solidFill>
              </a:rPr>
              <a:t>URL IMPORT PIPELINE</a:t>
            </a:r>
            <a:endParaRPr lang="en-US" sz="2200">
              <a:solidFill>
                <a:schemeClr val="tx2">
                  <a:lumMod val="60000"/>
                  <a:lumOff val="40000"/>
                </a:schemeClr>
              </a:solidFill>
            </a:endParaRPr>
          </a:p>
        </p:txBody>
      </p:sp>
      <p:grpSp>
        <p:nvGrpSpPr>
          <p:cNvPr id="8" name="Group 7">
            <a:extLst>
              <a:ext uri="{FF2B5EF4-FFF2-40B4-BE49-F238E27FC236}">
                <a16:creationId xmlns:a16="http://schemas.microsoft.com/office/drawing/2014/main" id="{8AC71B10-95AB-A33E-D633-02D1DDC76F52}"/>
              </a:ext>
            </a:extLst>
          </p:cNvPr>
          <p:cNvGrpSpPr/>
          <p:nvPr/>
        </p:nvGrpSpPr>
        <p:grpSpPr>
          <a:xfrm>
            <a:off x="346358" y="1210493"/>
            <a:ext cx="11488561" cy="3801960"/>
            <a:chOff x="6093304" y="3924553"/>
            <a:chExt cx="5827467" cy="5442866"/>
          </a:xfrm>
        </p:grpSpPr>
        <p:sp>
          <p:nvSpPr>
            <p:cNvPr id="9" name="TextBox 16">
              <a:extLst>
                <a:ext uri="{FF2B5EF4-FFF2-40B4-BE49-F238E27FC236}">
                  <a16:creationId xmlns:a16="http://schemas.microsoft.com/office/drawing/2014/main" id="{4DD09ADB-A867-1711-9A4B-A295957E93F0}"/>
                </a:ext>
              </a:extLst>
            </p:cNvPr>
            <p:cNvSpPr txBox="1">
              <a:spLocks noChangeArrowheads="1"/>
            </p:cNvSpPr>
            <p:nvPr/>
          </p:nvSpPr>
          <p:spPr bwMode="auto">
            <a:xfrm>
              <a:off x="6093304" y="3924553"/>
              <a:ext cx="5827467" cy="387401"/>
            </a:xfrm>
            <a:prstGeom prst="rect">
              <a:avLst/>
            </a:prstGeom>
            <a:solidFill>
              <a:srgbClr val="336699"/>
            </a:solidFill>
            <a:ln w="9525" algn="ctr">
              <a:solidFill>
                <a:srgbClr val="969696"/>
              </a:solid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E" sz="20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Pipeline Execution</a:t>
              </a:r>
              <a:endParaRPr kumimoji="0" lang="en-US" sz="20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114">
              <a:extLst>
                <a:ext uri="{FF2B5EF4-FFF2-40B4-BE49-F238E27FC236}">
                  <a16:creationId xmlns:a16="http://schemas.microsoft.com/office/drawing/2014/main" id="{7B7CB267-2040-CFC2-4C04-DD2932DA092C}"/>
                </a:ext>
              </a:extLst>
            </p:cNvPr>
            <p:cNvSpPr txBox="1">
              <a:spLocks noChangeArrowheads="1"/>
            </p:cNvSpPr>
            <p:nvPr/>
          </p:nvSpPr>
          <p:spPr bwMode="auto">
            <a:xfrm>
              <a:off x="6098697" y="4311951"/>
              <a:ext cx="5822074" cy="5055468"/>
            </a:xfrm>
            <a:prstGeom prst="rect">
              <a:avLst/>
            </a:prstGeom>
            <a:noFill/>
            <a:ln w="9525">
              <a:solidFill>
                <a:sysClr val="window" lastClr="FFFFFF">
                  <a:lumMod val="75000"/>
                </a:sysClr>
              </a:solidFill>
              <a:miter lim="800000"/>
              <a:headEnd/>
              <a:tailEnd/>
            </a:ln>
          </p:spPr>
          <p:txBody>
            <a:bodyPr wrap="square">
              <a:spAutoFit/>
            </a:bodyPr>
            <a:lstStyle/>
            <a:p>
              <a:pPr marL="285750" indent="-285750">
                <a:lnSpc>
                  <a:spcPct val="110000"/>
                </a:lnSpc>
                <a:spcBef>
                  <a:spcPts val="75"/>
                </a:spcBef>
                <a:buClr>
                  <a:srgbClr val="3F3F3F"/>
                </a:buClr>
                <a:buSzPct val="100000"/>
                <a:buFont typeface="Arial" panose="020B0604020202020204" pitchFamily="34" charset="0"/>
                <a:buChar char="•"/>
                <a:defRPr/>
              </a:pPr>
              <a:r>
                <a:rPr lang="en-US">
                  <a:latin typeface="Calibri" panose="020F0502020204030204" pitchFamily="34" charset="0"/>
                </a:rPr>
                <a:t>In this pipeline, we get the URL of the latest GKG CSV zip file from the below link</a:t>
              </a:r>
              <a:r>
                <a:rPr lang="en-DE">
                  <a:latin typeface="Calibri" panose="020F0502020204030204" pitchFamily="34" charset="0"/>
                </a:rPr>
                <a:t>: </a:t>
              </a:r>
              <a:r>
                <a:rPr lang="en-US">
                  <a:latin typeface="Calibri" panose="020F0502020204030204" pitchFamily="34" charset="0"/>
                  <a:hlinkClick r:id="rId2"/>
                </a:rPr>
                <a:t>(http://data.gdeltproject.org/gdeltv2/lastupdate.txt)</a:t>
              </a:r>
              <a:endParaRPr lang="en-US">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r>
                <a:rPr lang="en-US">
                  <a:latin typeface="Calibri" panose="020F0502020204030204" pitchFamily="34" charset="0"/>
                </a:rPr>
                <a:t>Then download the zip file</a:t>
              </a:r>
              <a:r>
                <a:rPr lang="en-DE">
                  <a:latin typeface="Calibri" panose="020F0502020204030204" pitchFamily="34" charset="0"/>
                </a:rPr>
                <a:t>:</a:t>
              </a:r>
              <a:endParaRPr lang="en-US">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r>
                <a:rPr lang="en-US">
                  <a:latin typeface="Calibri" panose="020F0502020204030204" pitchFamily="34" charset="0"/>
                </a:rPr>
                <a:t>Extract the CSV file from the zip file</a:t>
              </a:r>
            </a:p>
            <a:p>
              <a:pPr marL="285750" indent="-285750">
                <a:lnSpc>
                  <a:spcPct val="110000"/>
                </a:lnSpc>
                <a:spcBef>
                  <a:spcPts val="75"/>
                </a:spcBef>
                <a:buClr>
                  <a:srgbClr val="3F3F3F"/>
                </a:buClr>
                <a:buSzPct val="100000"/>
                <a:buFont typeface="Arial" panose="020B0604020202020204" pitchFamily="34" charset="0"/>
                <a:buChar char="•"/>
                <a:defRPr/>
              </a:pPr>
              <a:r>
                <a:rPr lang="en-US">
                  <a:latin typeface="Calibri" panose="020F0502020204030204" pitchFamily="34" charset="0"/>
                </a:rPr>
                <a:t>Convert the CSV content to a </a:t>
              </a:r>
              <a:r>
                <a:rPr lang="en-US" err="1">
                  <a:latin typeface="Calibri" panose="020F0502020204030204" pitchFamily="34" charset="0"/>
                </a:rPr>
                <a:t>DataFrame</a:t>
              </a:r>
              <a:r>
                <a:rPr lang="en-US">
                  <a:latin typeface="Calibri" panose="020F0502020204030204" pitchFamily="34" charset="0"/>
                </a:rPr>
                <a:t> </a:t>
              </a:r>
              <a:r>
                <a:rPr lang="en-DE">
                  <a:latin typeface="Calibri" panose="020F0502020204030204" pitchFamily="34" charset="0"/>
                </a:rPr>
                <a:t>insert only </a:t>
              </a:r>
              <a:r>
                <a:rPr lang="en-US">
                  <a:latin typeface="Calibri" panose="020F0502020204030204" pitchFamily="34" charset="0"/>
                </a:rPr>
                <a:t>the URLs into bronze table with processed and status flag set to 0 initially</a:t>
              </a:r>
              <a:r>
                <a:rPr lang="en-DE">
                  <a:latin typeface="Calibri" panose="020F0502020204030204" pitchFamily="34" charset="0"/>
                </a:rPr>
                <a:t>:</a:t>
              </a:r>
            </a:p>
            <a:p>
              <a:pPr marL="742950" lvl="1"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When processed = 0, article is</a:t>
              </a:r>
              <a:r>
                <a:rPr lang="en-US">
                  <a:latin typeface="Calibri" panose="020F0502020204030204" pitchFamily="34" charset="0"/>
                </a:rPr>
                <a:t> yet to </a:t>
              </a:r>
              <a:r>
                <a:rPr lang="en-DE">
                  <a:latin typeface="Calibri" panose="020F0502020204030204" pitchFamily="34" charset="0"/>
                </a:rPr>
                <a:t>be </a:t>
              </a:r>
              <a:r>
                <a:rPr lang="en-US">
                  <a:latin typeface="Calibri" panose="020F0502020204030204" pitchFamily="34" charset="0"/>
                </a:rPr>
                <a:t>process</a:t>
              </a:r>
              <a:r>
                <a:rPr lang="en-DE">
                  <a:latin typeface="Calibri" panose="020F0502020204030204" pitchFamily="34" charset="0"/>
                </a:rPr>
                <a:t>ed</a:t>
              </a:r>
            </a:p>
            <a:p>
              <a:pPr marL="742950" lvl="1"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When</a:t>
              </a:r>
              <a:r>
                <a:rPr lang="en-US">
                  <a:latin typeface="Calibri" panose="020F0502020204030204" pitchFamily="34" charset="0"/>
                </a:rPr>
                <a:t> </a:t>
              </a:r>
              <a:r>
                <a:rPr lang="en-DE">
                  <a:latin typeface="Calibri" panose="020F0502020204030204" pitchFamily="34" charset="0"/>
                </a:rPr>
                <a:t>processed = 1, article was </a:t>
              </a:r>
              <a:r>
                <a:rPr lang="en-US">
                  <a:latin typeface="Calibri" panose="020F0502020204030204" pitchFamily="34" charset="0"/>
                </a:rPr>
                <a:t>process</a:t>
              </a:r>
              <a:r>
                <a:rPr lang="en-DE">
                  <a:latin typeface="Calibri" panose="020F0502020204030204" pitchFamily="34" charset="0"/>
                </a:rPr>
                <a:t>ed.</a:t>
              </a:r>
            </a:p>
            <a:p>
              <a:pPr marL="742950" lvl="1"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When status = 0, article is</a:t>
              </a:r>
              <a:r>
                <a:rPr lang="en-US">
                  <a:latin typeface="Calibri" panose="020F0502020204030204" pitchFamily="34" charset="0"/>
                </a:rPr>
                <a:t> yet to </a:t>
              </a:r>
              <a:r>
                <a:rPr lang="en-DE">
                  <a:latin typeface="Calibri" panose="020F0502020204030204" pitchFamily="34" charset="0"/>
                </a:rPr>
                <a:t>be downloaded.</a:t>
              </a:r>
            </a:p>
            <a:p>
              <a:pPr marL="742950" lvl="1"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When status = 1, article could not be downloaded.</a:t>
              </a:r>
            </a:p>
            <a:p>
              <a:pPr marL="742950" lvl="1"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When status = 2, article was successfully downloaded.</a:t>
              </a:r>
              <a:endParaRPr lang="en-US">
                <a:latin typeface="Calibri" panose="020F0502020204030204" pitchFamily="34" charset="0"/>
              </a:endParaRPr>
            </a:p>
          </p:txBody>
        </p:sp>
      </p:grpSp>
      <p:pic>
        <p:nvPicPr>
          <p:cNvPr id="3" name="Picture 2">
            <a:extLst>
              <a:ext uri="{FF2B5EF4-FFF2-40B4-BE49-F238E27FC236}">
                <a16:creationId xmlns:a16="http://schemas.microsoft.com/office/drawing/2014/main" id="{A6025C9E-04E6-ABCA-1D30-90E59D5A382E}"/>
              </a:ext>
            </a:extLst>
          </p:cNvPr>
          <p:cNvPicPr>
            <a:picLocks noChangeAspect="1"/>
          </p:cNvPicPr>
          <p:nvPr/>
        </p:nvPicPr>
        <p:blipFill>
          <a:blip r:embed="rId3"/>
          <a:stretch>
            <a:fillRect/>
          </a:stretch>
        </p:blipFill>
        <p:spPr>
          <a:xfrm>
            <a:off x="6597617" y="3982138"/>
            <a:ext cx="5454898" cy="2650455"/>
          </a:xfrm>
          <a:prstGeom prst="rect">
            <a:avLst/>
          </a:prstGeom>
          <a:ln>
            <a:solidFill>
              <a:schemeClr val="tx1"/>
            </a:solidFill>
          </a:ln>
        </p:spPr>
      </p:pic>
    </p:spTree>
    <p:extLst>
      <p:ext uri="{BB962C8B-B14F-4D97-AF65-F5344CB8AC3E}">
        <p14:creationId xmlns:p14="http://schemas.microsoft.com/office/powerpoint/2010/main" val="4266722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591914-2286-7339-D137-FEAE4B377DA3}"/>
              </a:ext>
            </a:extLst>
          </p:cNvPr>
          <p:cNvSpPr>
            <a:spLocks noGrp="1"/>
          </p:cNvSpPr>
          <p:nvPr>
            <p:ph type="sldNum" sz="quarter" idx="12"/>
          </p:nvPr>
        </p:nvSpPr>
        <p:spPr/>
        <p:txBody>
          <a:bodyPr/>
          <a:lstStyle/>
          <a:p>
            <a:fld id="{48F63A3B-78C7-47BE-AE5E-E10140E04643}" type="slidenum">
              <a:rPr lang="en-US" smtClean="0"/>
              <a:t>14</a:t>
            </a:fld>
            <a:endParaRPr lang="en-US"/>
          </a:p>
        </p:txBody>
      </p:sp>
      <p:sp>
        <p:nvSpPr>
          <p:cNvPr id="5" name="Title 1">
            <a:extLst>
              <a:ext uri="{FF2B5EF4-FFF2-40B4-BE49-F238E27FC236}">
                <a16:creationId xmlns:a16="http://schemas.microsoft.com/office/drawing/2014/main" id="{05292EAE-171D-930A-7EFE-54636D2120FA}"/>
              </a:ext>
            </a:extLst>
          </p:cNvPr>
          <p:cNvSpPr txBox="1">
            <a:spLocks/>
          </p:cNvSpPr>
          <p:nvPr/>
        </p:nvSpPr>
        <p:spPr>
          <a:xfrm>
            <a:off x="340941" y="225407"/>
            <a:ext cx="10671048" cy="768096"/>
          </a:xfrm>
          <a:prstGeom prst="rect">
            <a:avLst/>
          </a:prstGeom>
        </p:spPr>
        <p:txBody>
          <a:bodyPr vert="horz" lIns="91440" tIns="45720" rIns="91440" bIns="45720" rtlCol="0" anchor="t">
            <a:normAutofit fontScale="90000" lnSpcReduction="100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pPr algn="l">
              <a:lnSpc>
                <a:spcPct val="100000"/>
              </a:lnSpc>
            </a:pPr>
            <a:r>
              <a:rPr lang="en-DE" sz="2800" err="1">
                <a:solidFill>
                  <a:schemeClr val="accent3">
                    <a:lumMod val="75000"/>
                  </a:schemeClr>
                </a:solidFill>
              </a:rPr>
              <a:t>Real-TIME</a:t>
            </a:r>
            <a:r>
              <a:rPr lang="en-DE" sz="2800">
                <a:solidFill>
                  <a:schemeClr val="accent3">
                    <a:lumMod val="75000"/>
                  </a:schemeClr>
                </a:solidFill>
              </a:rPr>
              <a:t> SENTIMENT ANALYSIS</a:t>
            </a:r>
            <a:br>
              <a:rPr lang="en-DE" sz="3200"/>
            </a:br>
            <a:r>
              <a:rPr lang="en-DE" sz="2200">
                <a:solidFill>
                  <a:schemeClr val="tx2">
                    <a:lumMod val="60000"/>
                    <a:lumOff val="40000"/>
                  </a:schemeClr>
                </a:solidFill>
              </a:rPr>
              <a:t>URL SCRAPING &amp; ARTICLE CLEANING PIPELINE</a:t>
            </a:r>
            <a:endParaRPr lang="en-US" sz="2200">
              <a:solidFill>
                <a:schemeClr val="tx2">
                  <a:lumMod val="60000"/>
                  <a:lumOff val="40000"/>
                </a:schemeClr>
              </a:solidFill>
            </a:endParaRPr>
          </a:p>
        </p:txBody>
      </p:sp>
      <p:grpSp>
        <p:nvGrpSpPr>
          <p:cNvPr id="8" name="Group 7">
            <a:extLst>
              <a:ext uri="{FF2B5EF4-FFF2-40B4-BE49-F238E27FC236}">
                <a16:creationId xmlns:a16="http://schemas.microsoft.com/office/drawing/2014/main" id="{8AC71B10-95AB-A33E-D633-02D1DDC76F52}"/>
              </a:ext>
            </a:extLst>
          </p:cNvPr>
          <p:cNvGrpSpPr/>
          <p:nvPr/>
        </p:nvGrpSpPr>
        <p:grpSpPr>
          <a:xfrm>
            <a:off x="346358" y="1210490"/>
            <a:ext cx="11575851" cy="3166911"/>
            <a:chOff x="6093304" y="3924553"/>
            <a:chExt cx="5827468" cy="4533733"/>
          </a:xfrm>
        </p:grpSpPr>
        <p:sp>
          <p:nvSpPr>
            <p:cNvPr id="9" name="TextBox 16">
              <a:extLst>
                <a:ext uri="{FF2B5EF4-FFF2-40B4-BE49-F238E27FC236}">
                  <a16:creationId xmlns:a16="http://schemas.microsoft.com/office/drawing/2014/main" id="{4DD09ADB-A867-1711-9A4B-A295957E93F0}"/>
                </a:ext>
              </a:extLst>
            </p:cNvPr>
            <p:cNvSpPr txBox="1">
              <a:spLocks noChangeArrowheads="1"/>
            </p:cNvSpPr>
            <p:nvPr/>
          </p:nvSpPr>
          <p:spPr bwMode="auto">
            <a:xfrm>
              <a:off x="6093304" y="3924553"/>
              <a:ext cx="5827467" cy="387401"/>
            </a:xfrm>
            <a:prstGeom prst="rect">
              <a:avLst/>
            </a:prstGeom>
            <a:solidFill>
              <a:srgbClr val="336699"/>
            </a:solidFill>
            <a:ln w="9525" algn="ctr">
              <a:solidFill>
                <a:srgbClr val="969696"/>
              </a:solid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E" sz="20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Pipeline Execution</a:t>
              </a:r>
              <a:endParaRPr kumimoji="0" lang="en-US" sz="20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114">
              <a:extLst>
                <a:ext uri="{FF2B5EF4-FFF2-40B4-BE49-F238E27FC236}">
                  <a16:creationId xmlns:a16="http://schemas.microsoft.com/office/drawing/2014/main" id="{7B7CB267-2040-CFC2-4C04-DD2932DA092C}"/>
                </a:ext>
              </a:extLst>
            </p:cNvPr>
            <p:cNvSpPr txBox="1">
              <a:spLocks noChangeArrowheads="1"/>
            </p:cNvSpPr>
            <p:nvPr/>
          </p:nvSpPr>
          <p:spPr bwMode="auto">
            <a:xfrm>
              <a:off x="6098698" y="4311951"/>
              <a:ext cx="5822074" cy="4146335"/>
            </a:xfrm>
            <a:prstGeom prst="rect">
              <a:avLst/>
            </a:prstGeom>
            <a:noFill/>
            <a:ln w="9525">
              <a:solidFill>
                <a:sysClr val="window" lastClr="FFFFFF">
                  <a:lumMod val="75000"/>
                </a:sysClr>
              </a:solidFill>
              <a:miter lim="800000"/>
              <a:headEnd/>
              <a:tailEnd/>
            </a:ln>
          </p:spPr>
          <p:txBody>
            <a:bodyPr wrap="square">
              <a:spAutoFit/>
            </a:bodyPr>
            <a:lstStyle/>
            <a:p>
              <a:pPr marL="285750" indent="-285750">
                <a:lnSpc>
                  <a:spcPct val="110000"/>
                </a:lnSpc>
                <a:spcBef>
                  <a:spcPts val="75"/>
                </a:spcBef>
                <a:buClr>
                  <a:srgbClr val="3F3F3F"/>
                </a:buClr>
                <a:buSzPct val="100000"/>
                <a:buFont typeface="Arial" panose="020B0604020202020204" pitchFamily="34" charset="0"/>
                <a:buChar char="•"/>
                <a:defRPr/>
              </a:pPr>
              <a:r>
                <a:rPr lang="en-US">
                  <a:latin typeface="Calibri" panose="020F0502020204030204" pitchFamily="34" charset="0"/>
                </a:rPr>
                <a:t>In this pipeline, we are processing every single URL to scrape the title and text from new article. </a:t>
              </a: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r>
                <a:rPr lang="en-US">
                  <a:latin typeface="Calibri" panose="020F0502020204030204" pitchFamily="34" charset="0"/>
                </a:rPr>
                <a:t>Further cleaning the text to have a transformed/clean text. </a:t>
              </a: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r>
                <a:rPr lang="en-US">
                  <a:latin typeface="Calibri" panose="020F0502020204030204" pitchFamily="34" charset="0"/>
                </a:rPr>
                <a:t>When the URL is processed, article is </a:t>
              </a:r>
              <a:r>
                <a:rPr lang="en-DE">
                  <a:latin typeface="Calibri" panose="020F0502020204030204" pitchFamily="34" charset="0"/>
                </a:rPr>
                <a:t>successfully </a:t>
              </a:r>
              <a:r>
                <a:rPr lang="en-US">
                  <a:latin typeface="Calibri" panose="020F0502020204030204" pitchFamily="34" charset="0"/>
                </a:rPr>
                <a:t>downloaded</a:t>
              </a:r>
              <a:r>
                <a:rPr lang="en-DE">
                  <a:latin typeface="Calibri" panose="020F0502020204030204" pitchFamily="34" charset="0"/>
                </a:rPr>
                <a:t>,</a:t>
              </a:r>
              <a:r>
                <a:rPr lang="en-US">
                  <a:latin typeface="Calibri" panose="020F0502020204030204" pitchFamily="34" charset="0"/>
                </a:rPr>
                <a:t> we update the bronze table</a:t>
              </a:r>
              <a:r>
                <a:rPr lang="en-DE">
                  <a:latin typeface="Calibri" panose="020F0502020204030204" pitchFamily="34" charset="0"/>
                </a:rPr>
                <a:t>’s</a:t>
              </a:r>
              <a:r>
                <a:rPr lang="en-US">
                  <a:latin typeface="Calibri" panose="020F0502020204030204" pitchFamily="34" charset="0"/>
                </a:rPr>
                <a:t> processed </a:t>
              </a:r>
              <a:r>
                <a:rPr lang="en-DE">
                  <a:latin typeface="Calibri" panose="020F0502020204030204" pitchFamily="34" charset="0"/>
                </a:rPr>
                <a:t>flag </a:t>
              </a:r>
              <a:r>
                <a:rPr lang="en-US">
                  <a:latin typeface="Calibri" panose="020F0502020204030204" pitchFamily="34" charset="0"/>
                </a:rPr>
                <a:t>to 1 and status </a:t>
              </a:r>
              <a:r>
                <a:rPr lang="en-DE">
                  <a:latin typeface="Calibri" panose="020F0502020204030204" pitchFamily="34" charset="0"/>
                </a:rPr>
                <a:t>flag </a:t>
              </a:r>
              <a:r>
                <a:rPr lang="en-US">
                  <a:latin typeface="Calibri" panose="020F0502020204030204" pitchFamily="34" charset="0"/>
                </a:rPr>
                <a:t>to 2</a:t>
              </a:r>
              <a:r>
                <a:rPr lang="en-DE">
                  <a:latin typeface="Calibri" panose="020F0502020204030204" pitchFamily="34" charset="0"/>
                </a:rPr>
                <a:t>. </a:t>
              </a:r>
              <a:r>
                <a:rPr lang="en-US">
                  <a:latin typeface="Calibri" panose="020F0502020204030204" pitchFamily="34" charset="0"/>
                </a:rPr>
                <a:t> </a:t>
              </a: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W</a:t>
              </a:r>
              <a:r>
                <a:rPr lang="en-US">
                  <a:latin typeface="Calibri" panose="020F0502020204030204" pitchFamily="34" charset="0"/>
                </a:rPr>
                <a:t>hen </a:t>
              </a:r>
              <a:r>
                <a:rPr lang="en-DE">
                  <a:latin typeface="Calibri" panose="020F0502020204030204" pitchFamily="34" charset="0"/>
                </a:rPr>
                <a:t>the article could not be downloaded</a:t>
              </a:r>
              <a:r>
                <a:rPr lang="en-US">
                  <a:latin typeface="Calibri" panose="020F0502020204030204" pitchFamily="34" charset="0"/>
                </a:rPr>
                <a:t> </a:t>
              </a:r>
              <a:r>
                <a:rPr lang="en-DE">
                  <a:latin typeface="Calibri" panose="020F0502020204030204" pitchFamily="34" charset="0"/>
                </a:rPr>
                <a:t>s</a:t>
              </a:r>
              <a:r>
                <a:rPr lang="en-US">
                  <a:latin typeface="Calibri" panose="020F0502020204030204" pitchFamily="34" charset="0"/>
                </a:rPr>
                <a:t>tatus </a:t>
              </a:r>
              <a:r>
                <a:rPr lang="en-DE">
                  <a:latin typeface="Calibri" panose="020F0502020204030204" pitchFamily="34" charset="0"/>
                </a:rPr>
                <a:t>flag is set </a:t>
              </a:r>
              <a:r>
                <a:rPr lang="en-US">
                  <a:latin typeface="Calibri" panose="020F0502020204030204" pitchFamily="34" charset="0"/>
                </a:rPr>
                <a:t>to 1</a:t>
              </a:r>
              <a:r>
                <a:rPr lang="en-DE">
                  <a:latin typeface="Calibri" panose="020F0502020204030204" pitchFamily="34" charset="0"/>
                </a:rPr>
                <a:t>. </a:t>
              </a:r>
              <a:r>
                <a:rPr lang="en-US">
                  <a:latin typeface="Calibri" panose="020F0502020204030204" pitchFamily="34" charset="0"/>
                </a:rPr>
                <a:t> </a:t>
              </a: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For every </a:t>
              </a:r>
              <a:r>
                <a:rPr lang="en-US">
                  <a:latin typeface="Calibri" panose="020F0502020204030204" pitchFamily="34" charset="0"/>
                </a:rPr>
                <a:t>URL</a:t>
              </a:r>
              <a:r>
                <a:rPr lang="en-DE">
                  <a:latin typeface="Calibri" panose="020F0502020204030204" pitchFamily="34" charset="0"/>
                </a:rPr>
                <a:t>,</a:t>
              </a:r>
              <a:r>
                <a:rPr lang="en-US">
                  <a:latin typeface="Calibri" panose="020F0502020204030204" pitchFamily="34" charset="0"/>
                </a:rPr>
                <a:t> which were successfully processed get inserted to silver table with de</a:t>
              </a:r>
              <a:r>
                <a:rPr lang="en-DE">
                  <a:latin typeface="Calibri" panose="020F0502020204030204" pitchFamily="34" charset="0"/>
                </a:rPr>
                <a:t>ta</a:t>
              </a:r>
              <a:r>
                <a:rPr lang="en-US" err="1">
                  <a:latin typeface="Calibri" panose="020F0502020204030204" pitchFamily="34" charset="0"/>
                </a:rPr>
                <a:t>ils</a:t>
              </a:r>
              <a:r>
                <a:rPr lang="en-US">
                  <a:latin typeface="Calibri" panose="020F0502020204030204" pitchFamily="34" charset="0"/>
                </a:rPr>
                <a:t> of the URL, title, text and clean text.</a:t>
              </a: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For scraping the text from new article, we are using a library called </a:t>
              </a:r>
              <a:r>
                <a:rPr lang="en-DE" b="1">
                  <a:solidFill>
                    <a:srgbClr val="FF0000"/>
                  </a:solidFill>
                  <a:latin typeface="Calibri" panose="020F0502020204030204" pitchFamily="34" charset="0"/>
                </a:rPr>
                <a:t>Newspaper3K.</a:t>
              </a:r>
              <a:endParaRPr lang="en-US" b="1">
                <a:solidFill>
                  <a:srgbClr val="FF0000"/>
                </a:solidFill>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US">
                <a:latin typeface="Calibri" panose="020F0502020204030204" pitchFamily="34" charset="0"/>
              </a:endParaRPr>
            </a:p>
          </p:txBody>
        </p:sp>
      </p:grpSp>
      <p:pic>
        <p:nvPicPr>
          <p:cNvPr id="3" name="Picture 2">
            <a:extLst>
              <a:ext uri="{FF2B5EF4-FFF2-40B4-BE49-F238E27FC236}">
                <a16:creationId xmlns:a16="http://schemas.microsoft.com/office/drawing/2014/main" id="{A7ECF1E7-7E7D-FDAC-0017-C18AE3E4A307}"/>
              </a:ext>
            </a:extLst>
          </p:cNvPr>
          <p:cNvPicPr>
            <a:picLocks noChangeAspect="1"/>
          </p:cNvPicPr>
          <p:nvPr/>
        </p:nvPicPr>
        <p:blipFill>
          <a:blip r:embed="rId2"/>
          <a:stretch>
            <a:fillRect/>
          </a:stretch>
        </p:blipFill>
        <p:spPr>
          <a:xfrm>
            <a:off x="4678567" y="4163680"/>
            <a:ext cx="6988412" cy="2426446"/>
          </a:xfrm>
          <a:prstGeom prst="rect">
            <a:avLst/>
          </a:prstGeom>
          <a:ln>
            <a:solidFill>
              <a:schemeClr val="tx1"/>
            </a:solidFill>
          </a:ln>
        </p:spPr>
      </p:pic>
    </p:spTree>
    <p:extLst>
      <p:ext uri="{BB962C8B-B14F-4D97-AF65-F5344CB8AC3E}">
        <p14:creationId xmlns:p14="http://schemas.microsoft.com/office/powerpoint/2010/main" val="2487631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591914-2286-7339-D137-FEAE4B377DA3}"/>
              </a:ext>
            </a:extLst>
          </p:cNvPr>
          <p:cNvSpPr>
            <a:spLocks noGrp="1"/>
          </p:cNvSpPr>
          <p:nvPr>
            <p:ph type="sldNum" sz="quarter" idx="12"/>
          </p:nvPr>
        </p:nvSpPr>
        <p:spPr/>
        <p:txBody>
          <a:bodyPr/>
          <a:lstStyle/>
          <a:p>
            <a:fld id="{48F63A3B-78C7-47BE-AE5E-E10140E04643}" type="slidenum">
              <a:rPr lang="en-US" smtClean="0"/>
              <a:t>15</a:t>
            </a:fld>
            <a:endParaRPr lang="en-US"/>
          </a:p>
        </p:txBody>
      </p:sp>
      <p:sp>
        <p:nvSpPr>
          <p:cNvPr id="5" name="Title 1">
            <a:extLst>
              <a:ext uri="{FF2B5EF4-FFF2-40B4-BE49-F238E27FC236}">
                <a16:creationId xmlns:a16="http://schemas.microsoft.com/office/drawing/2014/main" id="{05292EAE-171D-930A-7EFE-54636D2120FA}"/>
              </a:ext>
            </a:extLst>
          </p:cNvPr>
          <p:cNvSpPr txBox="1">
            <a:spLocks/>
          </p:cNvSpPr>
          <p:nvPr/>
        </p:nvSpPr>
        <p:spPr>
          <a:xfrm>
            <a:off x="340941" y="225407"/>
            <a:ext cx="10671048" cy="768096"/>
          </a:xfrm>
          <a:prstGeom prst="rect">
            <a:avLst/>
          </a:prstGeom>
        </p:spPr>
        <p:txBody>
          <a:bodyPr vert="horz" lIns="91440" tIns="45720" rIns="91440" bIns="45720" rtlCol="0" anchor="t">
            <a:normAutofit fontScale="90000" lnSpcReduction="100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pPr algn="l">
              <a:lnSpc>
                <a:spcPct val="100000"/>
              </a:lnSpc>
            </a:pPr>
            <a:r>
              <a:rPr lang="en-DE" sz="2800" err="1">
                <a:solidFill>
                  <a:schemeClr val="accent3">
                    <a:lumMod val="75000"/>
                  </a:schemeClr>
                </a:solidFill>
              </a:rPr>
              <a:t>Real-TIME</a:t>
            </a:r>
            <a:r>
              <a:rPr lang="en-DE" sz="2800">
                <a:solidFill>
                  <a:schemeClr val="accent3">
                    <a:lumMod val="75000"/>
                  </a:schemeClr>
                </a:solidFill>
              </a:rPr>
              <a:t> SENTIMENT ANALYSIS</a:t>
            </a:r>
            <a:br>
              <a:rPr lang="en-DE" sz="3200"/>
            </a:br>
            <a:r>
              <a:rPr lang="en-DE" sz="2200">
                <a:solidFill>
                  <a:schemeClr val="tx2">
                    <a:lumMod val="60000"/>
                    <a:lumOff val="40000"/>
                  </a:schemeClr>
                </a:solidFill>
              </a:rPr>
              <a:t>Model Import And Sentiment Prediction </a:t>
            </a:r>
            <a:r>
              <a:rPr lang="en-DE" sz="2200" err="1">
                <a:solidFill>
                  <a:schemeClr val="tx2">
                    <a:lumMod val="60000"/>
                    <a:lumOff val="40000"/>
                  </a:schemeClr>
                </a:solidFill>
              </a:rPr>
              <a:t>PipelinE</a:t>
            </a:r>
            <a:endParaRPr lang="en-US" sz="2200">
              <a:solidFill>
                <a:schemeClr val="tx2">
                  <a:lumMod val="60000"/>
                  <a:lumOff val="40000"/>
                </a:schemeClr>
              </a:solidFill>
            </a:endParaRPr>
          </a:p>
        </p:txBody>
      </p:sp>
      <p:grpSp>
        <p:nvGrpSpPr>
          <p:cNvPr id="8" name="Group 7">
            <a:extLst>
              <a:ext uri="{FF2B5EF4-FFF2-40B4-BE49-F238E27FC236}">
                <a16:creationId xmlns:a16="http://schemas.microsoft.com/office/drawing/2014/main" id="{8AC71B10-95AB-A33E-D633-02D1DDC76F52}"/>
              </a:ext>
            </a:extLst>
          </p:cNvPr>
          <p:cNvGrpSpPr/>
          <p:nvPr/>
        </p:nvGrpSpPr>
        <p:grpSpPr>
          <a:xfrm>
            <a:off x="346358" y="1210490"/>
            <a:ext cx="11586562" cy="3471608"/>
            <a:chOff x="6093304" y="3924553"/>
            <a:chExt cx="5832860" cy="4969936"/>
          </a:xfrm>
        </p:grpSpPr>
        <p:sp>
          <p:nvSpPr>
            <p:cNvPr id="9" name="TextBox 16">
              <a:extLst>
                <a:ext uri="{FF2B5EF4-FFF2-40B4-BE49-F238E27FC236}">
                  <a16:creationId xmlns:a16="http://schemas.microsoft.com/office/drawing/2014/main" id="{4DD09ADB-A867-1711-9A4B-A295957E93F0}"/>
                </a:ext>
              </a:extLst>
            </p:cNvPr>
            <p:cNvSpPr txBox="1">
              <a:spLocks noChangeArrowheads="1"/>
            </p:cNvSpPr>
            <p:nvPr/>
          </p:nvSpPr>
          <p:spPr bwMode="auto">
            <a:xfrm>
              <a:off x="6093304" y="3924553"/>
              <a:ext cx="5827467" cy="387401"/>
            </a:xfrm>
            <a:prstGeom prst="rect">
              <a:avLst/>
            </a:prstGeom>
            <a:solidFill>
              <a:srgbClr val="336699"/>
            </a:solidFill>
            <a:ln w="9525" algn="ctr">
              <a:solidFill>
                <a:srgbClr val="969696"/>
              </a:solid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E" sz="20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Pipeline Execution</a:t>
              </a:r>
              <a:endParaRPr kumimoji="0" lang="en-US" sz="20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114">
              <a:extLst>
                <a:ext uri="{FF2B5EF4-FFF2-40B4-BE49-F238E27FC236}">
                  <a16:creationId xmlns:a16="http://schemas.microsoft.com/office/drawing/2014/main" id="{7B7CB267-2040-CFC2-4C04-DD2932DA092C}"/>
                </a:ext>
              </a:extLst>
            </p:cNvPr>
            <p:cNvSpPr txBox="1">
              <a:spLocks noChangeArrowheads="1"/>
            </p:cNvSpPr>
            <p:nvPr/>
          </p:nvSpPr>
          <p:spPr bwMode="auto">
            <a:xfrm>
              <a:off x="6098697" y="4311951"/>
              <a:ext cx="5827467" cy="4582538"/>
            </a:xfrm>
            <a:prstGeom prst="rect">
              <a:avLst/>
            </a:prstGeom>
            <a:noFill/>
            <a:ln w="9525">
              <a:solidFill>
                <a:sysClr val="window" lastClr="FFFFFF">
                  <a:lumMod val="75000"/>
                </a:sysClr>
              </a:solidFill>
              <a:miter lim="800000"/>
              <a:headEnd/>
              <a:tailEnd/>
            </a:ln>
          </p:spPr>
          <p:txBody>
            <a:bodyPr wrap="square">
              <a:spAutoFit/>
            </a:bodyPr>
            <a:lstStyle/>
            <a:p>
              <a:pPr marL="285750" indent="-285750">
                <a:lnSpc>
                  <a:spcPct val="110000"/>
                </a:lnSpc>
                <a:spcBef>
                  <a:spcPts val="75"/>
                </a:spcBef>
                <a:buClr>
                  <a:srgbClr val="3F3F3F"/>
                </a:buClr>
                <a:buSzPct val="100000"/>
                <a:buFont typeface="Arial" panose="020B0604020202020204" pitchFamily="34" charset="0"/>
                <a:buChar char="•"/>
                <a:defRPr/>
              </a:pPr>
              <a:r>
                <a:rPr lang="en-US">
                  <a:latin typeface="Calibri" panose="020F0502020204030204" pitchFamily="34" charset="0"/>
                </a:rPr>
                <a:t>In this pipeline, for each article, we predict the sentiment and the emotion displayed in the article</a:t>
              </a:r>
            </a:p>
            <a:p>
              <a:pPr marL="285750" indent="-285750">
                <a:lnSpc>
                  <a:spcPct val="110000"/>
                </a:lnSpc>
                <a:spcBef>
                  <a:spcPts val="75"/>
                </a:spcBef>
                <a:buClr>
                  <a:srgbClr val="3F3F3F"/>
                </a:buClr>
                <a:buSzPct val="100000"/>
                <a:buFont typeface="Arial" panose="020B0604020202020204" pitchFamily="34" charset="0"/>
                <a:buChar char="•"/>
                <a:defRPr/>
              </a:pPr>
              <a:r>
                <a:rPr lang="en-US">
                  <a:latin typeface="Calibri" panose="020F0502020204030204" pitchFamily="34" charset="0"/>
                </a:rPr>
                <a:t>To achieve the above, we use </a:t>
              </a:r>
              <a:r>
                <a:rPr lang="en-US" err="1">
                  <a:latin typeface="Calibri" panose="020F0502020204030204" pitchFamily="34" charset="0"/>
                </a:rPr>
                <a:t>HuggingFace</a:t>
              </a:r>
              <a:r>
                <a:rPr lang="en-US">
                  <a:latin typeface="Calibri" panose="020F0502020204030204" pitchFamily="34" charset="0"/>
                </a:rPr>
                <a:t> Transformers.</a:t>
              </a:r>
            </a:p>
            <a:p>
              <a:pPr marL="285750" indent="-285750">
                <a:lnSpc>
                  <a:spcPct val="110000"/>
                </a:lnSpc>
                <a:spcBef>
                  <a:spcPts val="75"/>
                </a:spcBef>
                <a:buClr>
                  <a:srgbClr val="3F3F3F"/>
                </a:buClr>
                <a:buSzPct val="100000"/>
                <a:buFont typeface="Arial" panose="020B0604020202020204" pitchFamily="34" charset="0"/>
                <a:buChar char="•"/>
                <a:defRPr/>
              </a:pPr>
              <a:r>
                <a:rPr lang="en-US">
                  <a:latin typeface="Calibri" panose="020F0502020204030204" pitchFamily="34" charset="0"/>
                </a:rPr>
                <a:t>Specifically, we use </a:t>
              </a:r>
              <a:r>
                <a:rPr lang="en-US" b="0" err="1">
                  <a:solidFill>
                    <a:srgbClr val="C72E0F"/>
                  </a:solidFill>
                  <a:effectLst/>
                  <a:latin typeface="Source Code Pro" panose="020B0509030403020204" pitchFamily="49" charset="0"/>
                </a:rPr>
                <a:t>cardiffnlp</a:t>
              </a:r>
              <a:r>
                <a:rPr lang="en-US" b="0">
                  <a:solidFill>
                    <a:srgbClr val="C72E0F"/>
                  </a:solidFill>
                  <a:effectLst/>
                  <a:latin typeface="Source Code Pro" panose="020B0509030403020204" pitchFamily="49" charset="0"/>
                </a:rPr>
                <a:t>/twitter-</a:t>
              </a:r>
              <a:r>
                <a:rPr lang="en-US" b="0" err="1">
                  <a:solidFill>
                    <a:srgbClr val="C72E0F"/>
                  </a:solidFill>
                  <a:effectLst/>
                  <a:latin typeface="Source Code Pro" panose="020B0509030403020204" pitchFamily="49" charset="0"/>
                </a:rPr>
                <a:t>roberta</a:t>
              </a:r>
              <a:r>
                <a:rPr lang="en-US" b="0">
                  <a:solidFill>
                    <a:srgbClr val="C72E0F"/>
                  </a:solidFill>
                  <a:effectLst/>
                  <a:latin typeface="Source Code Pro" panose="020B0509030403020204" pitchFamily="49" charset="0"/>
                </a:rPr>
                <a:t>-base-sentiment-latest </a:t>
              </a:r>
              <a:r>
                <a:rPr lang="en-US">
                  <a:latin typeface="Calibri" panose="020F0502020204030204" pitchFamily="34" charset="0"/>
                </a:rPr>
                <a:t>model for sentiment and </a:t>
              </a:r>
              <a:r>
                <a:rPr lang="en-US" b="0" err="1">
                  <a:solidFill>
                    <a:srgbClr val="C72E0F"/>
                  </a:solidFill>
                  <a:effectLst/>
                  <a:latin typeface="Source Code Pro" panose="020B0509030403020204" pitchFamily="49" charset="0"/>
                </a:rPr>
                <a:t>SamLowe</a:t>
              </a:r>
              <a:r>
                <a:rPr lang="en-US" b="0">
                  <a:solidFill>
                    <a:srgbClr val="C72E0F"/>
                  </a:solidFill>
                  <a:effectLst/>
                  <a:latin typeface="Source Code Pro" panose="020B0509030403020204" pitchFamily="49" charset="0"/>
                </a:rPr>
                <a:t>/</a:t>
              </a:r>
              <a:r>
                <a:rPr lang="en-US" b="0" err="1">
                  <a:solidFill>
                    <a:srgbClr val="C72E0F"/>
                  </a:solidFill>
                  <a:effectLst/>
                  <a:latin typeface="Source Code Pro" panose="020B0509030403020204" pitchFamily="49" charset="0"/>
                </a:rPr>
                <a:t>roberta</a:t>
              </a:r>
              <a:r>
                <a:rPr lang="en-US" b="0">
                  <a:solidFill>
                    <a:srgbClr val="C72E0F"/>
                  </a:solidFill>
                  <a:effectLst/>
                  <a:latin typeface="Source Code Pro" panose="020B0509030403020204" pitchFamily="49" charset="0"/>
                </a:rPr>
                <a:t>-base-</a:t>
              </a:r>
              <a:r>
                <a:rPr lang="en-US" b="0" err="1">
                  <a:solidFill>
                    <a:srgbClr val="C72E0F"/>
                  </a:solidFill>
                  <a:effectLst/>
                  <a:latin typeface="Source Code Pro" panose="020B0509030403020204" pitchFamily="49" charset="0"/>
                </a:rPr>
                <a:t>go_emotions</a:t>
              </a:r>
              <a:r>
                <a:rPr lang="en-US">
                  <a:solidFill>
                    <a:srgbClr val="000000"/>
                  </a:solidFill>
                  <a:latin typeface="Source Code Pro" panose="020B0509030403020204" pitchFamily="49" charset="0"/>
                </a:rPr>
                <a:t> </a:t>
              </a:r>
              <a:r>
                <a:rPr lang="en-US">
                  <a:latin typeface="Calibri" panose="020F0502020204030204" pitchFamily="34" charset="0"/>
                </a:rPr>
                <a:t>model for emotions</a:t>
              </a:r>
            </a:p>
            <a:p>
              <a:pPr marL="285750" indent="-285750">
                <a:lnSpc>
                  <a:spcPct val="110000"/>
                </a:lnSpc>
                <a:spcBef>
                  <a:spcPts val="75"/>
                </a:spcBef>
                <a:buClr>
                  <a:srgbClr val="3F3F3F"/>
                </a:buClr>
                <a:buSzPct val="100000"/>
                <a:buFont typeface="Arial" panose="020B0604020202020204" pitchFamily="34" charset="0"/>
                <a:buChar char="•"/>
                <a:defRPr/>
              </a:pPr>
              <a:r>
                <a:rPr lang="en-US">
                  <a:latin typeface="Calibri" panose="020F0502020204030204" pitchFamily="34" charset="0"/>
                </a:rPr>
                <a:t>Also, since each model has a token size limitation of 512 tokens, we are dividing each article to sequential pieces of 512 tokens each, which are each fed to the model. Our pipeline then takes the statistical mode value of all such predictions for a particular article</a:t>
              </a:r>
            </a:p>
            <a:p>
              <a:pPr marL="285750" indent="-285750">
                <a:lnSpc>
                  <a:spcPct val="110000"/>
                </a:lnSpc>
                <a:spcBef>
                  <a:spcPts val="75"/>
                </a:spcBef>
                <a:buClr>
                  <a:srgbClr val="3F3F3F"/>
                </a:buClr>
                <a:buSzPct val="100000"/>
                <a:buFont typeface="Arial" panose="020B0604020202020204" pitchFamily="34" charset="0"/>
                <a:buChar char="•"/>
                <a:defRPr/>
              </a:pPr>
              <a:r>
                <a:rPr lang="en-US">
                  <a:latin typeface="Calibri" panose="020F0502020204030204" pitchFamily="34" charset="0"/>
                </a:rPr>
                <a:t>The emotions and sentiments are added to the gold table along with </a:t>
              </a:r>
              <a:r>
                <a:rPr lang="en-US" err="1">
                  <a:latin typeface="Calibri" panose="020F0502020204030204" pitchFamily="34" charset="0"/>
                </a:rPr>
                <a:t>url</a:t>
              </a:r>
              <a:r>
                <a:rPr lang="en-US">
                  <a:latin typeface="Calibri" panose="020F0502020204030204" pitchFamily="34" charset="0"/>
                </a:rPr>
                <a:t> and the article text.</a:t>
              </a:r>
            </a:p>
            <a:p>
              <a:pPr marL="285750" indent="-285750">
                <a:lnSpc>
                  <a:spcPct val="110000"/>
                </a:lnSpc>
                <a:spcBef>
                  <a:spcPts val="75"/>
                </a:spcBef>
                <a:buClr>
                  <a:srgbClr val="3F3F3F"/>
                </a:buClr>
                <a:buSzPct val="100000"/>
                <a:buFont typeface="Arial" panose="020B0604020202020204" pitchFamily="34" charset="0"/>
                <a:buChar char="•"/>
                <a:defRPr/>
              </a:pPr>
              <a:r>
                <a:rPr lang="en-US">
                  <a:latin typeface="Calibri" panose="020F0502020204030204" pitchFamily="34" charset="0"/>
                </a:rPr>
                <a:t>Additionally, an md5 hash is taken for the </a:t>
              </a:r>
              <a:r>
                <a:rPr lang="en-US" err="1">
                  <a:latin typeface="Calibri" panose="020F0502020204030204" pitchFamily="34" charset="0"/>
                </a:rPr>
                <a:t>url</a:t>
              </a:r>
              <a:r>
                <a:rPr lang="en-US">
                  <a:latin typeface="Calibri" panose="020F0502020204030204" pitchFamily="34" charset="0"/>
                </a:rPr>
                <a:t> column, which generates a unique id for each row</a:t>
              </a:r>
            </a:p>
            <a:p>
              <a:pPr marL="285750" indent="-285750">
                <a:lnSpc>
                  <a:spcPct val="110000"/>
                </a:lnSpc>
                <a:spcBef>
                  <a:spcPts val="75"/>
                </a:spcBef>
                <a:buClr>
                  <a:srgbClr val="3F3F3F"/>
                </a:buClr>
                <a:buSzPct val="100000"/>
                <a:buFont typeface="Arial" panose="020B0604020202020204" pitchFamily="34" charset="0"/>
                <a:buChar char="•"/>
                <a:defRPr/>
              </a:pPr>
              <a:endParaRPr lang="en-US">
                <a:latin typeface="Calibri" panose="020F0502020204030204" pitchFamily="34" charset="0"/>
              </a:endParaRPr>
            </a:p>
          </p:txBody>
        </p:sp>
      </p:grpSp>
      <p:pic>
        <p:nvPicPr>
          <p:cNvPr id="3" name="Picture 2">
            <a:extLst>
              <a:ext uri="{FF2B5EF4-FFF2-40B4-BE49-F238E27FC236}">
                <a16:creationId xmlns:a16="http://schemas.microsoft.com/office/drawing/2014/main" id="{C9D3FE5C-971C-2DC1-96AB-0BA91A8F5A84}"/>
              </a:ext>
            </a:extLst>
          </p:cNvPr>
          <p:cNvPicPr>
            <a:picLocks noChangeAspect="1"/>
          </p:cNvPicPr>
          <p:nvPr/>
        </p:nvPicPr>
        <p:blipFill>
          <a:blip r:embed="rId3"/>
          <a:stretch>
            <a:fillRect/>
          </a:stretch>
        </p:blipFill>
        <p:spPr>
          <a:xfrm>
            <a:off x="6667922" y="4339729"/>
            <a:ext cx="4771222" cy="2413129"/>
          </a:xfrm>
          <a:prstGeom prst="rect">
            <a:avLst/>
          </a:prstGeom>
          <a:ln>
            <a:solidFill>
              <a:schemeClr val="tx1"/>
            </a:solidFill>
          </a:ln>
        </p:spPr>
      </p:pic>
    </p:spTree>
    <p:extLst>
      <p:ext uri="{BB962C8B-B14F-4D97-AF65-F5344CB8AC3E}">
        <p14:creationId xmlns:p14="http://schemas.microsoft.com/office/powerpoint/2010/main" val="1318860291"/>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591914-2286-7339-D137-FEAE4B377DA3}"/>
              </a:ext>
            </a:extLst>
          </p:cNvPr>
          <p:cNvSpPr>
            <a:spLocks noGrp="1"/>
          </p:cNvSpPr>
          <p:nvPr>
            <p:ph type="sldNum" sz="quarter" idx="12"/>
          </p:nvPr>
        </p:nvSpPr>
        <p:spPr/>
        <p:txBody>
          <a:bodyPr/>
          <a:lstStyle/>
          <a:p>
            <a:fld id="{48F63A3B-78C7-47BE-AE5E-E10140E04643}" type="slidenum">
              <a:rPr lang="en-US" smtClean="0"/>
              <a:t>16</a:t>
            </a:fld>
            <a:endParaRPr lang="en-US"/>
          </a:p>
        </p:txBody>
      </p:sp>
      <p:sp>
        <p:nvSpPr>
          <p:cNvPr id="5" name="Title 1">
            <a:extLst>
              <a:ext uri="{FF2B5EF4-FFF2-40B4-BE49-F238E27FC236}">
                <a16:creationId xmlns:a16="http://schemas.microsoft.com/office/drawing/2014/main" id="{05292EAE-171D-930A-7EFE-54636D2120FA}"/>
              </a:ext>
            </a:extLst>
          </p:cNvPr>
          <p:cNvSpPr txBox="1">
            <a:spLocks/>
          </p:cNvSpPr>
          <p:nvPr/>
        </p:nvSpPr>
        <p:spPr>
          <a:xfrm>
            <a:off x="340941" y="225407"/>
            <a:ext cx="10671048" cy="768096"/>
          </a:xfrm>
          <a:prstGeom prst="rect">
            <a:avLst/>
          </a:prstGeom>
        </p:spPr>
        <p:txBody>
          <a:bodyPr vert="horz" lIns="91440" tIns="45720" rIns="91440" bIns="45720" rtlCol="0" anchor="t">
            <a:normAutofit fontScale="90000" lnSpcReduction="100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pPr algn="l">
              <a:lnSpc>
                <a:spcPct val="100000"/>
              </a:lnSpc>
            </a:pPr>
            <a:r>
              <a:rPr lang="en-DE" sz="2800" err="1">
                <a:solidFill>
                  <a:schemeClr val="accent3">
                    <a:lumMod val="75000"/>
                  </a:schemeClr>
                </a:solidFill>
              </a:rPr>
              <a:t>Real-TIME</a:t>
            </a:r>
            <a:r>
              <a:rPr lang="en-DE" sz="2800">
                <a:solidFill>
                  <a:schemeClr val="accent3">
                    <a:lumMod val="75000"/>
                  </a:schemeClr>
                </a:solidFill>
              </a:rPr>
              <a:t> SENTIMENT ANALYSIS</a:t>
            </a:r>
            <a:br>
              <a:rPr lang="en-DE" sz="3200"/>
            </a:br>
            <a:r>
              <a:rPr lang="en-DE" sz="2200">
                <a:solidFill>
                  <a:schemeClr val="tx2">
                    <a:lumMod val="60000"/>
                    <a:lumOff val="40000"/>
                  </a:schemeClr>
                </a:solidFill>
              </a:rPr>
              <a:t>POWER BI DASHBOARD</a:t>
            </a:r>
            <a:endParaRPr lang="en-US" sz="2200">
              <a:solidFill>
                <a:schemeClr val="tx2">
                  <a:lumMod val="60000"/>
                  <a:lumOff val="40000"/>
                </a:schemeClr>
              </a:solidFill>
            </a:endParaRPr>
          </a:p>
        </p:txBody>
      </p:sp>
      <p:grpSp>
        <p:nvGrpSpPr>
          <p:cNvPr id="8" name="Group 7">
            <a:extLst>
              <a:ext uri="{FF2B5EF4-FFF2-40B4-BE49-F238E27FC236}">
                <a16:creationId xmlns:a16="http://schemas.microsoft.com/office/drawing/2014/main" id="{8AC71B10-95AB-A33E-D633-02D1DDC76F52}"/>
              </a:ext>
            </a:extLst>
          </p:cNvPr>
          <p:cNvGrpSpPr/>
          <p:nvPr/>
        </p:nvGrpSpPr>
        <p:grpSpPr>
          <a:xfrm>
            <a:off x="346358" y="1210491"/>
            <a:ext cx="11375379" cy="5415217"/>
            <a:chOff x="6093304" y="3924553"/>
            <a:chExt cx="5832860" cy="7752396"/>
          </a:xfrm>
        </p:grpSpPr>
        <p:sp>
          <p:nvSpPr>
            <p:cNvPr id="9" name="TextBox 16">
              <a:extLst>
                <a:ext uri="{FF2B5EF4-FFF2-40B4-BE49-F238E27FC236}">
                  <a16:creationId xmlns:a16="http://schemas.microsoft.com/office/drawing/2014/main" id="{4DD09ADB-A867-1711-9A4B-A295957E93F0}"/>
                </a:ext>
              </a:extLst>
            </p:cNvPr>
            <p:cNvSpPr txBox="1">
              <a:spLocks noChangeArrowheads="1"/>
            </p:cNvSpPr>
            <p:nvPr/>
          </p:nvSpPr>
          <p:spPr bwMode="auto">
            <a:xfrm>
              <a:off x="6093304" y="3924553"/>
              <a:ext cx="5827467" cy="387401"/>
            </a:xfrm>
            <a:prstGeom prst="rect">
              <a:avLst/>
            </a:prstGeom>
            <a:solidFill>
              <a:srgbClr val="336699"/>
            </a:solidFill>
            <a:ln w="9525" algn="ctr">
              <a:solidFill>
                <a:srgbClr val="969696"/>
              </a:solid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E" sz="20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DASHBOARD 1</a:t>
              </a:r>
              <a:endParaRPr kumimoji="0" lang="en-US" sz="20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114">
              <a:extLst>
                <a:ext uri="{FF2B5EF4-FFF2-40B4-BE49-F238E27FC236}">
                  <a16:creationId xmlns:a16="http://schemas.microsoft.com/office/drawing/2014/main" id="{7B7CB267-2040-CFC2-4C04-DD2932DA092C}"/>
                </a:ext>
              </a:extLst>
            </p:cNvPr>
            <p:cNvSpPr txBox="1">
              <a:spLocks noChangeArrowheads="1"/>
            </p:cNvSpPr>
            <p:nvPr/>
          </p:nvSpPr>
          <p:spPr bwMode="auto">
            <a:xfrm>
              <a:off x="6098697" y="4311951"/>
              <a:ext cx="5827467" cy="7364998"/>
            </a:xfrm>
            <a:prstGeom prst="rect">
              <a:avLst/>
            </a:prstGeom>
            <a:noFill/>
            <a:ln w="9525">
              <a:solidFill>
                <a:sysClr val="window" lastClr="FFFFFF">
                  <a:lumMod val="75000"/>
                </a:sysClr>
              </a:solidFill>
              <a:miter lim="800000"/>
              <a:headEnd/>
              <a:tailEnd/>
            </a:ln>
          </p:spPr>
          <p:txBody>
            <a:bodyPr wrap="square" lIns="91440" tIns="45720" rIns="91440" bIns="45720" anchor="t">
              <a:spAutoFit/>
            </a:bodyPr>
            <a:lstStyle/>
            <a:p>
              <a:pPr>
                <a:lnSpc>
                  <a:spcPct val="110000"/>
                </a:lnSpc>
                <a:spcBef>
                  <a:spcPts val="75"/>
                </a:spcBef>
                <a:buClr>
                  <a:srgbClr val="3F3F3F"/>
                </a:buClr>
                <a:buSzPct val="100000"/>
                <a:defRPr/>
              </a:pPr>
              <a:endParaRPr lang="en-DE">
                <a:latin typeface="Calibri" panose="020F0502020204030204" pitchFamily="34" charset="0"/>
                <a:cs typeface="Calibri" panose="020F0502020204030204" pitchFamily="34" charset="0"/>
              </a:endParaRPr>
            </a:p>
            <a:p>
              <a:pPr>
                <a:lnSpc>
                  <a:spcPct val="110000"/>
                </a:lnSpc>
                <a:spcBef>
                  <a:spcPts val="75"/>
                </a:spcBef>
                <a:buClr>
                  <a:srgbClr val="3F3F3F"/>
                </a:buClr>
                <a:buSzPct val="100000"/>
                <a:defRPr/>
              </a:pPr>
              <a:endParaRPr lang="en-DE">
                <a:latin typeface="Calibri" panose="020F0502020204030204" pitchFamily="34" charset="0"/>
                <a:cs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US">
                <a:latin typeface="Calibri" panose="020F0502020204030204" pitchFamily="34" charset="0"/>
              </a:endParaRPr>
            </a:p>
          </p:txBody>
        </p:sp>
      </p:grpSp>
      <p:pic>
        <p:nvPicPr>
          <p:cNvPr id="2" name="Picture 1" descr="A graph with blue lines and numbers&#10;&#10;Description automatically generated">
            <a:extLst>
              <a:ext uri="{FF2B5EF4-FFF2-40B4-BE49-F238E27FC236}">
                <a16:creationId xmlns:a16="http://schemas.microsoft.com/office/drawing/2014/main" id="{A6378939-4BB3-D6AF-0447-654332BA709B}"/>
              </a:ext>
            </a:extLst>
          </p:cNvPr>
          <p:cNvPicPr>
            <a:picLocks noChangeAspect="1"/>
          </p:cNvPicPr>
          <p:nvPr/>
        </p:nvPicPr>
        <p:blipFill>
          <a:blip r:embed="rId3"/>
          <a:stretch>
            <a:fillRect/>
          </a:stretch>
        </p:blipFill>
        <p:spPr>
          <a:xfrm>
            <a:off x="481914" y="1517813"/>
            <a:ext cx="11145794" cy="5100663"/>
          </a:xfrm>
          <a:prstGeom prst="rect">
            <a:avLst/>
          </a:prstGeom>
        </p:spPr>
      </p:pic>
    </p:spTree>
    <p:extLst>
      <p:ext uri="{BB962C8B-B14F-4D97-AF65-F5344CB8AC3E}">
        <p14:creationId xmlns:p14="http://schemas.microsoft.com/office/powerpoint/2010/main" val="2957609476"/>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591914-2286-7339-D137-FEAE4B377DA3}"/>
              </a:ext>
            </a:extLst>
          </p:cNvPr>
          <p:cNvSpPr>
            <a:spLocks noGrp="1"/>
          </p:cNvSpPr>
          <p:nvPr>
            <p:ph type="sldNum" sz="quarter" idx="12"/>
          </p:nvPr>
        </p:nvSpPr>
        <p:spPr/>
        <p:txBody>
          <a:bodyPr/>
          <a:lstStyle/>
          <a:p>
            <a:fld id="{48F63A3B-78C7-47BE-AE5E-E10140E04643}" type="slidenum">
              <a:rPr lang="en-US" smtClean="0"/>
              <a:t>17</a:t>
            </a:fld>
            <a:endParaRPr lang="en-US"/>
          </a:p>
        </p:txBody>
      </p:sp>
      <p:sp>
        <p:nvSpPr>
          <p:cNvPr id="5" name="Title 1">
            <a:extLst>
              <a:ext uri="{FF2B5EF4-FFF2-40B4-BE49-F238E27FC236}">
                <a16:creationId xmlns:a16="http://schemas.microsoft.com/office/drawing/2014/main" id="{05292EAE-171D-930A-7EFE-54636D2120FA}"/>
              </a:ext>
            </a:extLst>
          </p:cNvPr>
          <p:cNvSpPr txBox="1">
            <a:spLocks/>
          </p:cNvSpPr>
          <p:nvPr/>
        </p:nvSpPr>
        <p:spPr>
          <a:xfrm>
            <a:off x="330926" y="225407"/>
            <a:ext cx="10681063" cy="767370"/>
          </a:xfrm>
          <a:prstGeom prst="rect">
            <a:avLst/>
          </a:prstGeom>
        </p:spPr>
        <p:txBody>
          <a:bodyPr vert="horz" lIns="91440" tIns="45720" rIns="91440" bIns="45720" rtlCol="0" anchor="t">
            <a:normAutofit fontScale="90000" lnSpcReduction="100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pPr algn="l">
              <a:lnSpc>
                <a:spcPct val="100000"/>
              </a:lnSpc>
            </a:pPr>
            <a:r>
              <a:rPr lang="en-DE" sz="2800" err="1">
                <a:solidFill>
                  <a:schemeClr val="accent3">
                    <a:lumMod val="75000"/>
                  </a:schemeClr>
                </a:solidFill>
              </a:rPr>
              <a:t>Real-TIME</a:t>
            </a:r>
            <a:r>
              <a:rPr lang="en-DE" sz="2800">
                <a:solidFill>
                  <a:schemeClr val="accent3">
                    <a:lumMod val="75000"/>
                  </a:schemeClr>
                </a:solidFill>
              </a:rPr>
              <a:t> SENTIMENT ANALYSIS</a:t>
            </a:r>
            <a:br>
              <a:rPr lang="en-DE" sz="3200"/>
            </a:br>
            <a:r>
              <a:rPr lang="en-DE" sz="2200">
                <a:solidFill>
                  <a:schemeClr val="tx2">
                    <a:lumMod val="60000"/>
                    <a:lumOff val="40000"/>
                  </a:schemeClr>
                </a:solidFill>
              </a:rPr>
              <a:t>POWER BI DASHBOARD</a:t>
            </a:r>
            <a:endParaRPr lang="en-US" sz="2200">
              <a:solidFill>
                <a:schemeClr val="tx2">
                  <a:lumMod val="60000"/>
                  <a:lumOff val="40000"/>
                </a:schemeClr>
              </a:solidFill>
            </a:endParaRPr>
          </a:p>
        </p:txBody>
      </p:sp>
      <p:grpSp>
        <p:nvGrpSpPr>
          <p:cNvPr id="8" name="Group 7">
            <a:extLst>
              <a:ext uri="{FF2B5EF4-FFF2-40B4-BE49-F238E27FC236}">
                <a16:creationId xmlns:a16="http://schemas.microsoft.com/office/drawing/2014/main" id="{8AC71B10-95AB-A33E-D633-02D1DDC76F52}"/>
              </a:ext>
            </a:extLst>
          </p:cNvPr>
          <p:cNvGrpSpPr/>
          <p:nvPr/>
        </p:nvGrpSpPr>
        <p:grpSpPr>
          <a:xfrm>
            <a:off x="346358" y="1210492"/>
            <a:ext cx="11375379" cy="5415219"/>
            <a:chOff x="6093304" y="3924553"/>
            <a:chExt cx="5832860" cy="7752396"/>
          </a:xfrm>
        </p:grpSpPr>
        <p:sp>
          <p:nvSpPr>
            <p:cNvPr id="9" name="TextBox 16">
              <a:extLst>
                <a:ext uri="{FF2B5EF4-FFF2-40B4-BE49-F238E27FC236}">
                  <a16:creationId xmlns:a16="http://schemas.microsoft.com/office/drawing/2014/main" id="{4DD09ADB-A867-1711-9A4B-A295957E93F0}"/>
                </a:ext>
              </a:extLst>
            </p:cNvPr>
            <p:cNvSpPr txBox="1">
              <a:spLocks noChangeArrowheads="1"/>
            </p:cNvSpPr>
            <p:nvPr/>
          </p:nvSpPr>
          <p:spPr bwMode="auto">
            <a:xfrm>
              <a:off x="6093304" y="3924553"/>
              <a:ext cx="5827467" cy="387401"/>
            </a:xfrm>
            <a:prstGeom prst="rect">
              <a:avLst/>
            </a:prstGeom>
            <a:solidFill>
              <a:srgbClr val="336699"/>
            </a:solidFill>
            <a:ln w="9525" algn="ctr">
              <a:solidFill>
                <a:srgbClr val="969696"/>
              </a:solid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E" sz="20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DASHBOARD 1</a:t>
              </a:r>
              <a:endParaRPr kumimoji="0" lang="en-US" sz="20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114">
              <a:extLst>
                <a:ext uri="{FF2B5EF4-FFF2-40B4-BE49-F238E27FC236}">
                  <a16:creationId xmlns:a16="http://schemas.microsoft.com/office/drawing/2014/main" id="{7B7CB267-2040-CFC2-4C04-DD2932DA092C}"/>
                </a:ext>
              </a:extLst>
            </p:cNvPr>
            <p:cNvSpPr txBox="1">
              <a:spLocks noChangeArrowheads="1"/>
            </p:cNvSpPr>
            <p:nvPr/>
          </p:nvSpPr>
          <p:spPr bwMode="auto">
            <a:xfrm>
              <a:off x="6098697" y="4311951"/>
              <a:ext cx="5827467" cy="7364998"/>
            </a:xfrm>
            <a:prstGeom prst="rect">
              <a:avLst/>
            </a:prstGeom>
            <a:noFill/>
            <a:ln w="9525">
              <a:solidFill>
                <a:sysClr val="window" lastClr="FFFFFF">
                  <a:lumMod val="75000"/>
                </a:sysClr>
              </a:solidFill>
              <a:miter lim="800000"/>
              <a:headEnd/>
              <a:tailEnd/>
            </a:ln>
          </p:spPr>
          <p:txBody>
            <a:bodyPr wrap="square">
              <a:spAutoFit/>
            </a:bodyPr>
            <a:lstStyle/>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US">
                <a:latin typeface="Calibri" panose="020F0502020204030204" pitchFamily="34" charset="0"/>
              </a:endParaRPr>
            </a:p>
          </p:txBody>
        </p:sp>
      </p:grpSp>
      <p:pic>
        <p:nvPicPr>
          <p:cNvPr id="2" name="Picture 1" descr="A screenshot of a graph&#10;&#10;Description automatically generated">
            <a:extLst>
              <a:ext uri="{FF2B5EF4-FFF2-40B4-BE49-F238E27FC236}">
                <a16:creationId xmlns:a16="http://schemas.microsoft.com/office/drawing/2014/main" id="{DBBFB4D8-6593-8E63-98BF-F48CD26E0D90}"/>
              </a:ext>
            </a:extLst>
          </p:cNvPr>
          <p:cNvPicPr>
            <a:picLocks noChangeAspect="1"/>
          </p:cNvPicPr>
          <p:nvPr/>
        </p:nvPicPr>
        <p:blipFill>
          <a:blip r:embed="rId3"/>
          <a:stretch>
            <a:fillRect/>
          </a:stretch>
        </p:blipFill>
        <p:spPr>
          <a:xfrm>
            <a:off x="399536" y="1515681"/>
            <a:ext cx="11320847" cy="5103503"/>
          </a:xfrm>
          <a:prstGeom prst="rect">
            <a:avLst/>
          </a:prstGeom>
        </p:spPr>
      </p:pic>
    </p:spTree>
    <p:extLst>
      <p:ext uri="{BB962C8B-B14F-4D97-AF65-F5344CB8AC3E}">
        <p14:creationId xmlns:p14="http://schemas.microsoft.com/office/powerpoint/2010/main" val="3502967313"/>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DE">
                <a:latin typeface="Arial Black" panose="020B0604020202020204" pitchFamily="34" charset="0"/>
                <a:cs typeface="Arial Black" panose="020B0604020202020204" pitchFamily="34" charset="0"/>
              </a:rPr>
              <a:t>Outcomes</a:t>
            </a:r>
            <a:endParaRPr lang="en-US" sz="4400" b="1">
              <a:solidFill>
                <a:schemeClr val="accent6"/>
              </a:solidFill>
              <a:latin typeface="Arial Black" panose="020B0604020202020204" pitchFamily="34" charset="0"/>
              <a:cs typeface="Arial Black" panose="020B0604020202020204" pitchFamily="34" charset="0"/>
            </a:endParaRP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endParaRPr lang="en-US" sz="240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454418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591914-2286-7339-D137-FEAE4B377DA3}"/>
              </a:ext>
            </a:extLst>
          </p:cNvPr>
          <p:cNvSpPr>
            <a:spLocks noGrp="1"/>
          </p:cNvSpPr>
          <p:nvPr>
            <p:ph type="sldNum" sz="quarter" idx="12"/>
          </p:nvPr>
        </p:nvSpPr>
        <p:spPr/>
        <p:txBody>
          <a:bodyPr/>
          <a:lstStyle/>
          <a:p>
            <a:fld id="{48F63A3B-78C7-47BE-AE5E-E10140E04643}" type="slidenum">
              <a:rPr lang="en-US" smtClean="0"/>
              <a:t>19</a:t>
            </a:fld>
            <a:endParaRPr lang="en-US"/>
          </a:p>
        </p:txBody>
      </p:sp>
      <p:sp>
        <p:nvSpPr>
          <p:cNvPr id="5" name="Title 1">
            <a:extLst>
              <a:ext uri="{FF2B5EF4-FFF2-40B4-BE49-F238E27FC236}">
                <a16:creationId xmlns:a16="http://schemas.microsoft.com/office/drawing/2014/main" id="{05292EAE-171D-930A-7EFE-54636D2120FA}"/>
              </a:ext>
            </a:extLst>
          </p:cNvPr>
          <p:cNvSpPr txBox="1">
            <a:spLocks/>
          </p:cNvSpPr>
          <p:nvPr/>
        </p:nvSpPr>
        <p:spPr>
          <a:xfrm>
            <a:off x="340941" y="225407"/>
            <a:ext cx="10671048" cy="768096"/>
          </a:xfrm>
          <a:prstGeom prst="rect">
            <a:avLst/>
          </a:prstGeom>
        </p:spPr>
        <p:txBody>
          <a:bodyPr vert="horz" lIns="91440" tIns="45720" rIns="91440" bIns="45720" rtlCol="0" anchor="t">
            <a:normAutofit fontScale="90000" lnSpcReduction="100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pPr algn="l">
              <a:lnSpc>
                <a:spcPct val="100000"/>
              </a:lnSpc>
            </a:pPr>
            <a:r>
              <a:rPr lang="en-DE" sz="2800" err="1">
                <a:solidFill>
                  <a:schemeClr val="accent3">
                    <a:lumMod val="75000"/>
                  </a:schemeClr>
                </a:solidFill>
              </a:rPr>
              <a:t>Real-TIME</a:t>
            </a:r>
            <a:r>
              <a:rPr lang="en-DE" sz="2800">
                <a:solidFill>
                  <a:schemeClr val="accent3">
                    <a:lumMod val="75000"/>
                  </a:schemeClr>
                </a:solidFill>
              </a:rPr>
              <a:t> SENTIMENT ANALYSIS</a:t>
            </a:r>
            <a:br>
              <a:rPr lang="en-DE" sz="3200"/>
            </a:br>
            <a:r>
              <a:rPr lang="en-DE" sz="2200">
                <a:solidFill>
                  <a:schemeClr val="tx2">
                    <a:lumMod val="60000"/>
                    <a:lumOff val="40000"/>
                  </a:schemeClr>
                </a:solidFill>
              </a:rPr>
              <a:t>Outcomes</a:t>
            </a:r>
            <a:endParaRPr lang="en-US" sz="2200">
              <a:solidFill>
                <a:schemeClr val="tx2">
                  <a:lumMod val="60000"/>
                  <a:lumOff val="40000"/>
                </a:schemeClr>
              </a:solidFill>
            </a:endParaRPr>
          </a:p>
        </p:txBody>
      </p:sp>
      <p:grpSp>
        <p:nvGrpSpPr>
          <p:cNvPr id="8" name="Group 7">
            <a:extLst>
              <a:ext uri="{FF2B5EF4-FFF2-40B4-BE49-F238E27FC236}">
                <a16:creationId xmlns:a16="http://schemas.microsoft.com/office/drawing/2014/main" id="{8AC71B10-95AB-A33E-D633-02D1DDC76F52}"/>
              </a:ext>
            </a:extLst>
          </p:cNvPr>
          <p:cNvGrpSpPr/>
          <p:nvPr/>
        </p:nvGrpSpPr>
        <p:grpSpPr>
          <a:xfrm>
            <a:off x="346358" y="1210490"/>
            <a:ext cx="11018327" cy="4754526"/>
            <a:chOff x="6093304" y="3924553"/>
            <a:chExt cx="5832860" cy="6806555"/>
          </a:xfrm>
        </p:grpSpPr>
        <p:sp>
          <p:nvSpPr>
            <p:cNvPr id="9" name="TextBox 16">
              <a:extLst>
                <a:ext uri="{FF2B5EF4-FFF2-40B4-BE49-F238E27FC236}">
                  <a16:creationId xmlns:a16="http://schemas.microsoft.com/office/drawing/2014/main" id="{4DD09ADB-A867-1711-9A4B-A295957E93F0}"/>
                </a:ext>
              </a:extLst>
            </p:cNvPr>
            <p:cNvSpPr txBox="1">
              <a:spLocks noChangeArrowheads="1"/>
            </p:cNvSpPr>
            <p:nvPr/>
          </p:nvSpPr>
          <p:spPr bwMode="auto">
            <a:xfrm>
              <a:off x="6093304" y="3924553"/>
              <a:ext cx="5827467" cy="387401"/>
            </a:xfrm>
            <a:prstGeom prst="rect">
              <a:avLst/>
            </a:prstGeom>
            <a:solidFill>
              <a:srgbClr val="336699"/>
            </a:solidFill>
            <a:ln w="9525" algn="ctr">
              <a:solidFill>
                <a:srgbClr val="969696"/>
              </a:solid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E" sz="20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What distinguishes our solution from the rest?</a:t>
              </a:r>
              <a:endParaRPr kumimoji="0" lang="en-US" sz="20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114">
              <a:extLst>
                <a:ext uri="{FF2B5EF4-FFF2-40B4-BE49-F238E27FC236}">
                  <a16:creationId xmlns:a16="http://schemas.microsoft.com/office/drawing/2014/main" id="{7B7CB267-2040-CFC2-4C04-DD2932DA092C}"/>
                </a:ext>
              </a:extLst>
            </p:cNvPr>
            <p:cNvSpPr txBox="1">
              <a:spLocks noChangeArrowheads="1"/>
            </p:cNvSpPr>
            <p:nvPr/>
          </p:nvSpPr>
          <p:spPr bwMode="auto">
            <a:xfrm>
              <a:off x="6098697" y="4311951"/>
              <a:ext cx="5827467" cy="6419157"/>
            </a:xfrm>
            <a:prstGeom prst="rect">
              <a:avLst/>
            </a:prstGeom>
            <a:noFill/>
            <a:ln w="9525">
              <a:solidFill>
                <a:sysClr val="window" lastClr="FFFFFF">
                  <a:lumMod val="75000"/>
                </a:sysClr>
              </a:solidFill>
              <a:miter lim="800000"/>
              <a:headEnd/>
              <a:tailEnd/>
            </a:ln>
          </p:spPr>
          <p:txBody>
            <a:bodyPr wrap="square">
              <a:spAutoFit/>
            </a:bodyPr>
            <a:lstStyle/>
            <a:p>
              <a:pPr marL="285750" indent="-285750">
                <a:lnSpc>
                  <a:spcPct val="110000"/>
                </a:lnSpc>
                <a:spcBef>
                  <a:spcPts val="75"/>
                </a:spcBef>
                <a:buClr>
                  <a:srgbClr val="3F3F3F"/>
                </a:buClr>
                <a:buSzPct val="100000"/>
                <a:buFont typeface="Arial" panose="020B0604020202020204" pitchFamily="34" charset="0"/>
                <a:buChar char="•"/>
                <a:defRPr/>
              </a:pPr>
              <a:r>
                <a:rPr lang="en-US">
                  <a:latin typeface="Calibri" panose="020F0502020204030204" pitchFamily="34" charset="0"/>
                </a:rPr>
                <a:t>A</a:t>
              </a:r>
              <a:r>
                <a:rPr lang="en-DE">
                  <a:latin typeface="Calibri" panose="020F0502020204030204" pitchFamily="34" charset="0"/>
                </a:rPr>
                <a:t>s defined in the success criteria, our solution encompasses: </a:t>
              </a:r>
            </a:p>
            <a:p>
              <a:pPr marL="742950" lvl="1" indent="-285750">
                <a:lnSpc>
                  <a:spcPct val="110000"/>
                </a:lnSpc>
                <a:spcBef>
                  <a:spcPts val="75"/>
                </a:spcBef>
                <a:buClr>
                  <a:srgbClr val="3F3F3F"/>
                </a:buClr>
                <a:buSzPct val="100000"/>
                <a:buFont typeface="Arial" panose="020B0604020202020204" pitchFamily="34" charset="0"/>
                <a:buChar char="•"/>
                <a:defRPr/>
              </a:pPr>
              <a:r>
                <a:rPr lang="en-US" kern="0">
                  <a:solidFill>
                    <a:srgbClr val="000000"/>
                  </a:solidFill>
                  <a:effectLst/>
                  <a:latin typeface="Calibri" panose="020F0502020204030204" pitchFamily="34" charset="0"/>
                  <a:ea typeface="Calibri" panose="020F0502020204030204" pitchFamily="34" charset="0"/>
                </a:rPr>
                <a:t>Databricks streaming workflow with various stages of processing</a:t>
              </a:r>
              <a:r>
                <a:rPr lang="en-DE" kern="0">
                  <a:solidFill>
                    <a:srgbClr val="000000"/>
                  </a:solidFill>
                  <a:effectLst/>
                  <a:latin typeface="Calibri" panose="020F0502020204030204" pitchFamily="34" charset="0"/>
                  <a:ea typeface="Calibri" panose="020F0502020204030204" pitchFamily="34" charset="0"/>
                </a:rPr>
                <a:t> </a:t>
              </a:r>
            </a:p>
            <a:p>
              <a:pPr marL="742950" lvl="1" indent="-285750">
                <a:lnSpc>
                  <a:spcPct val="110000"/>
                </a:lnSpc>
                <a:spcBef>
                  <a:spcPts val="75"/>
                </a:spcBef>
                <a:buClr>
                  <a:srgbClr val="3F3F3F"/>
                </a:buClr>
                <a:buSzPct val="100000"/>
                <a:buFont typeface="Arial" panose="020B0604020202020204" pitchFamily="34" charset="0"/>
                <a:buChar char="•"/>
                <a:defRPr/>
              </a:pPr>
              <a:r>
                <a:rPr lang="en-US" kern="0">
                  <a:solidFill>
                    <a:srgbClr val="000000"/>
                  </a:solidFill>
                  <a:effectLst/>
                  <a:latin typeface="Calibri" panose="020F0502020204030204" pitchFamily="34" charset="0"/>
                  <a:ea typeface="Calibri" panose="020F0502020204030204" pitchFamily="34" charset="0"/>
                </a:rPr>
                <a:t>3-4 successful runs with incremental ingestion and processing of GDELT data.</a:t>
              </a:r>
              <a:endParaRPr lang="en-DE" kern="0">
                <a:solidFill>
                  <a:srgbClr val="000000"/>
                </a:solidFill>
                <a:latin typeface="Calibri" panose="020F0502020204030204" pitchFamily="34" charset="0"/>
                <a:ea typeface="Calibri" panose="020F0502020204030204" pitchFamily="34" charset="0"/>
              </a:endParaRPr>
            </a:p>
            <a:p>
              <a:pPr marL="742950" lvl="1" indent="-285750">
                <a:lnSpc>
                  <a:spcPct val="110000"/>
                </a:lnSpc>
                <a:spcBef>
                  <a:spcPts val="75"/>
                </a:spcBef>
                <a:buClr>
                  <a:srgbClr val="3F3F3F"/>
                </a:buClr>
                <a:buSzPct val="100000"/>
                <a:buFont typeface="Arial" panose="020B0604020202020204" pitchFamily="34" charset="0"/>
                <a:buChar char="•"/>
                <a:defRPr/>
              </a:pPr>
              <a:r>
                <a:rPr lang="en-US" kern="0">
                  <a:solidFill>
                    <a:srgbClr val="000000"/>
                  </a:solidFill>
                  <a:effectLst/>
                  <a:latin typeface="Calibri" panose="020F0502020204030204" pitchFamily="34" charset="0"/>
                  <a:ea typeface="Calibri" panose="020F0502020204030204" pitchFamily="34" charset="0"/>
                </a:rPr>
                <a:t>Model loaded from </a:t>
              </a:r>
              <a:r>
                <a:rPr lang="en-US" kern="0" err="1">
                  <a:solidFill>
                    <a:srgbClr val="000000"/>
                  </a:solidFill>
                  <a:effectLst/>
                  <a:latin typeface="Calibri" panose="020F0502020204030204" pitchFamily="34" charset="0"/>
                  <a:ea typeface="Calibri" panose="020F0502020204030204" pitchFamily="34" charset="0"/>
                </a:rPr>
                <a:t>MLFlow</a:t>
              </a:r>
              <a:r>
                <a:rPr lang="en-US" kern="0">
                  <a:solidFill>
                    <a:srgbClr val="000000"/>
                  </a:solidFill>
                  <a:effectLst/>
                  <a:latin typeface="Calibri" panose="020F0502020204030204" pitchFamily="34" charset="0"/>
                  <a:ea typeface="Calibri" panose="020F0502020204030204" pitchFamily="34" charset="0"/>
                </a:rPr>
                <a:t> for inferencing instead of APIs.</a:t>
              </a:r>
              <a:endParaRPr lang="en-DE" kern="0">
                <a:solidFill>
                  <a:srgbClr val="000000"/>
                </a:solidFill>
                <a:latin typeface="Calibri" panose="020F0502020204030204" pitchFamily="34" charset="0"/>
                <a:ea typeface="Calibri" panose="020F0502020204030204" pitchFamily="34" charset="0"/>
              </a:endParaRPr>
            </a:p>
            <a:p>
              <a:pPr marL="742950" lvl="1" indent="-285750">
                <a:lnSpc>
                  <a:spcPct val="110000"/>
                </a:lnSpc>
                <a:spcBef>
                  <a:spcPts val="75"/>
                </a:spcBef>
                <a:buClr>
                  <a:srgbClr val="3F3F3F"/>
                </a:buClr>
                <a:buSzPct val="100000"/>
                <a:buFont typeface="Arial" panose="020B0604020202020204" pitchFamily="34" charset="0"/>
                <a:buChar char="•"/>
                <a:defRPr/>
              </a:pPr>
              <a:r>
                <a:rPr lang="en-US" kern="0">
                  <a:solidFill>
                    <a:srgbClr val="000000"/>
                  </a:solidFill>
                  <a:effectLst/>
                  <a:latin typeface="Calibri" panose="020F0502020204030204" pitchFamily="34" charset="0"/>
                  <a:ea typeface="Calibri" panose="020F0502020204030204" pitchFamily="34" charset="0"/>
                </a:rPr>
                <a:t>Verification of data written to various Delta tables. </a:t>
              </a:r>
              <a:endParaRPr lang="en-DE" kern="0">
                <a:solidFill>
                  <a:srgbClr val="000000"/>
                </a:solidFill>
                <a:effectLst/>
                <a:latin typeface="Calibri" panose="020F0502020204030204" pitchFamily="34" charset="0"/>
                <a:ea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r>
                <a:rPr lang="en-US">
                  <a:latin typeface="Calibri" panose="020F0502020204030204" pitchFamily="34" charset="0"/>
                </a:rPr>
                <a:t>W</a:t>
              </a:r>
              <a:r>
                <a:rPr lang="en-DE">
                  <a:latin typeface="Calibri" panose="020F0502020204030204" pitchFamily="34" charset="0"/>
                </a:rPr>
                <a:t>e went few steps ahead to think of a holistic approach that covers the below details.</a:t>
              </a:r>
            </a:p>
            <a:p>
              <a:pPr marL="742950" lvl="1"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We not only scored the Sentiments but further captured the emotions expressed in the article.</a:t>
              </a:r>
            </a:p>
            <a:p>
              <a:pPr marL="742950" lvl="1"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In total we are covering 28 different emotions with our model.</a:t>
              </a:r>
            </a:p>
            <a:p>
              <a:pPr marL="742950" lvl="1"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We are using a pre-trained transformer based model based on word-embeddings. Thus we are eliminating the traditional way of processing the text for Sentiment Analysis.</a:t>
              </a:r>
            </a:p>
            <a:p>
              <a:pPr marL="742950" lvl="1"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We extended our pipeline to a Power BI dashboard to visualize the following:</a:t>
              </a:r>
            </a:p>
            <a:p>
              <a:pPr marL="1200150" lvl="2"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Sentiments and Emotions of the news articles are visualized.</a:t>
              </a:r>
            </a:p>
            <a:p>
              <a:pPr marL="1200150" lvl="2"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Coverage of Articles: How many article were present in GDELT 2.0 vs how many were successfully processed?</a:t>
              </a:r>
              <a:endParaRPr lang="en-US">
                <a:latin typeface="Calibri" panose="020F0502020204030204" pitchFamily="34" charset="0"/>
              </a:endParaRPr>
            </a:p>
          </p:txBody>
        </p:sp>
      </p:grpSp>
      <p:pic>
        <p:nvPicPr>
          <p:cNvPr id="3" name="Picture 2" descr="A green button with a white tick&#10;&#10;Description automatically generated">
            <a:extLst>
              <a:ext uri="{FF2B5EF4-FFF2-40B4-BE49-F238E27FC236}">
                <a16:creationId xmlns:a16="http://schemas.microsoft.com/office/drawing/2014/main" id="{4A4ADDC9-DB1C-D3DF-541A-91B1E450A28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91475" y="1824764"/>
            <a:ext cx="270608" cy="270608"/>
          </a:xfrm>
          <a:prstGeom prst="rect">
            <a:avLst/>
          </a:prstGeom>
        </p:spPr>
      </p:pic>
      <p:pic>
        <p:nvPicPr>
          <p:cNvPr id="6" name="Picture 5" descr="A green button with a white tick&#10;&#10;Description automatically generated">
            <a:extLst>
              <a:ext uri="{FF2B5EF4-FFF2-40B4-BE49-F238E27FC236}">
                <a16:creationId xmlns:a16="http://schemas.microsoft.com/office/drawing/2014/main" id="{29A4CE30-DD69-83AF-CCC5-F75E6BAD8D8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393109" y="2112468"/>
            <a:ext cx="270608" cy="270608"/>
          </a:xfrm>
          <a:prstGeom prst="rect">
            <a:avLst/>
          </a:prstGeom>
        </p:spPr>
      </p:pic>
      <p:pic>
        <p:nvPicPr>
          <p:cNvPr id="7" name="Picture 6" descr="A green button with a white tick&#10;&#10;Description automatically generated">
            <a:extLst>
              <a:ext uri="{FF2B5EF4-FFF2-40B4-BE49-F238E27FC236}">
                <a16:creationId xmlns:a16="http://schemas.microsoft.com/office/drawing/2014/main" id="{F925340B-6CD9-DEE5-3922-E6D6B3DB3EE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703646" y="2444036"/>
            <a:ext cx="270608" cy="270608"/>
          </a:xfrm>
          <a:prstGeom prst="rect">
            <a:avLst/>
          </a:prstGeom>
        </p:spPr>
      </p:pic>
      <p:pic>
        <p:nvPicPr>
          <p:cNvPr id="11" name="Picture 10" descr="A green button with a white tick&#10;&#10;Description automatically generated">
            <a:extLst>
              <a:ext uri="{FF2B5EF4-FFF2-40B4-BE49-F238E27FC236}">
                <a16:creationId xmlns:a16="http://schemas.microsoft.com/office/drawing/2014/main" id="{B9C969E6-0FF2-EB5D-BA95-ABA2575F1BB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960696" y="2792285"/>
            <a:ext cx="270608" cy="270608"/>
          </a:xfrm>
          <a:prstGeom prst="rect">
            <a:avLst/>
          </a:prstGeom>
        </p:spPr>
      </p:pic>
      <p:pic>
        <p:nvPicPr>
          <p:cNvPr id="16" name="Picture 15" descr="A red tag with white text">
            <a:extLst>
              <a:ext uri="{FF2B5EF4-FFF2-40B4-BE49-F238E27FC236}">
                <a16:creationId xmlns:a16="http://schemas.microsoft.com/office/drawing/2014/main" id="{9F70F0E6-728F-AC12-9C31-270EF7DACC8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020357" y="3350684"/>
            <a:ext cx="589312" cy="361237"/>
          </a:xfrm>
          <a:prstGeom prst="rect">
            <a:avLst/>
          </a:prstGeom>
        </p:spPr>
      </p:pic>
      <p:pic>
        <p:nvPicPr>
          <p:cNvPr id="18" name="Picture 17" descr="A red tag with white text">
            <a:extLst>
              <a:ext uri="{FF2B5EF4-FFF2-40B4-BE49-F238E27FC236}">
                <a16:creationId xmlns:a16="http://schemas.microsoft.com/office/drawing/2014/main" id="{8C99D088-CD8C-8437-C437-55CDEE62749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26779" y="4263576"/>
            <a:ext cx="589312" cy="361237"/>
          </a:xfrm>
          <a:prstGeom prst="rect">
            <a:avLst/>
          </a:prstGeom>
        </p:spPr>
      </p:pic>
      <p:pic>
        <p:nvPicPr>
          <p:cNvPr id="19" name="Picture 18" descr="A red tag with white text">
            <a:extLst>
              <a:ext uri="{FF2B5EF4-FFF2-40B4-BE49-F238E27FC236}">
                <a16:creationId xmlns:a16="http://schemas.microsoft.com/office/drawing/2014/main" id="{DC6702F8-F9EC-08DB-03D3-08F446946E9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528413" y="4624813"/>
            <a:ext cx="589312" cy="361237"/>
          </a:xfrm>
          <a:prstGeom prst="rect">
            <a:avLst/>
          </a:prstGeom>
        </p:spPr>
      </p:pic>
    </p:spTree>
    <p:extLst>
      <p:ext uri="{BB962C8B-B14F-4D97-AF65-F5344CB8AC3E}">
        <p14:creationId xmlns:p14="http://schemas.microsoft.com/office/powerpoint/2010/main" val="1030614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DE" sz="1200"/>
              <a:t>REALTIME SENTIMENT ANALYSIS</a:t>
            </a:r>
            <a:endParaRPr lang="en-US"/>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2</a:t>
            </a:fld>
            <a:endParaRPr lang="en-US"/>
          </a:p>
        </p:txBody>
      </p:sp>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a:xfrm>
            <a:off x="1978104" y="4989515"/>
            <a:ext cx="2598737" cy="1109662"/>
          </a:xfrm>
        </p:spPr>
        <p:txBody>
          <a:bodyPr/>
          <a:lstStyle/>
          <a:p>
            <a:r>
              <a:rPr lang="en-US"/>
              <a:t>Viswanathan</a:t>
            </a:r>
          </a:p>
          <a:p>
            <a:r>
              <a:rPr lang="en-US"/>
              <a:t>Arunachalam	</a:t>
            </a:r>
          </a:p>
        </p:txBody>
      </p:sp>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a:xfrm>
            <a:off x="4735946" y="4990111"/>
            <a:ext cx="2598737" cy="1109662"/>
          </a:xfrm>
        </p:spPr>
        <p:txBody>
          <a:bodyPr/>
          <a:lstStyle/>
          <a:p>
            <a:r>
              <a:rPr lang="en-US"/>
              <a:t>Mayank</a:t>
            </a:r>
          </a:p>
          <a:p>
            <a:r>
              <a:rPr lang="en-US"/>
              <a:t>Harlalka</a:t>
            </a:r>
          </a:p>
        </p:txBody>
      </p:sp>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a:xfrm>
            <a:off x="7493788" y="4990707"/>
            <a:ext cx="2598737" cy="1109662"/>
          </a:xfrm>
        </p:spPr>
        <p:txBody>
          <a:bodyPr/>
          <a:lstStyle/>
          <a:p>
            <a:r>
              <a:rPr lang="en-US"/>
              <a:t>Ankit</a:t>
            </a:r>
          </a:p>
          <a:p>
            <a:r>
              <a:rPr lang="en-US"/>
              <a:t>kumar</a:t>
            </a:r>
          </a:p>
        </p:txBody>
      </p:sp>
      <p:pic>
        <p:nvPicPr>
          <p:cNvPr id="5" name="Picture Placeholder 4" descr="A person wearing glasses and a suit&#10;&#10;Description automatically generated">
            <a:extLst>
              <a:ext uri="{FF2B5EF4-FFF2-40B4-BE49-F238E27FC236}">
                <a16:creationId xmlns:a16="http://schemas.microsoft.com/office/drawing/2014/main" id="{472020F1-E457-4033-4424-734667319415}"/>
              </a:ext>
            </a:extLst>
          </p:cNvPr>
          <p:cNvPicPr>
            <a:picLocks noGrp="1" noChangeAspect="1"/>
          </p:cNvPicPr>
          <p:nvPr>
            <p:ph type="pic" sz="quarter" idx="13"/>
          </p:nvPr>
        </p:nvPicPr>
        <p:blipFill>
          <a:blip r:embed="rId3"/>
          <a:srcRect t="6566" b="6566"/>
          <a:stretch>
            <a:fillRect/>
          </a:stretch>
        </p:blipFill>
        <p:spPr>
          <a:xfrm>
            <a:off x="1978877" y="2393215"/>
            <a:ext cx="2595446" cy="2595446"/>
          </a:xfrm>
        </p:spPr>
      </p:pic>
      <p:pic>
        <p:nvPicPr>
          <p:cNvPr id="7" name="Picture Placeholder 6" descr="A person in a suit&#10;&#10;Description automatically generated">
            <a:extLst>
              <a:ext uri="{FF2B5EF4-FFF2-40B4-BE49-F238E27FC236}">
                <a16:creationId xmlns:a16="http://schemas.microsoft.com/office/drawing/2014/main" id="{05129E9F-A2BE-BD25-9BE8-33FC7ACB009A}"/>
              </a:ext>
            </a:extLst>
          </p:cNvPr>
          <p:cNvPicPr>
            <a:picLocks noGrp="1" noChangeAspect="1"/>
          </p:cNvPicPr>
          <p:nvPr>
            <p:ph type="pic" sz="quarter" idx="17"/>
          </p:nvPr>
        </p:nvPicPr>
        <p:blipFill>
          <a:blip r:embed="rId4"/>
          <a:srcRect t="41" b="41"/>
          <a:stretch>
            <a:fillRect/>
          </a:stretch>
        </p:blipFill>
        <p:spPr>
          <a:xfrm>
            <a:off x="4737100" y="2392363"/>
            <a:ext cx="2595563" cy="2597150"/>
          </a:xfrm>
        </p:spPr>
      </p:pic>
      <p:pic>
        <p:nvPicPr>
          <p:cNvPr id="8" name="Picture Placeholder 7" descr="A person in a suit&#10;&#10;Description automatically generated">
            <a:extLst>
              <a:ext uri="{FF2B5EF4-FFF2-40B4-BE49-F238E27FC236}">
                <a16:creationId xmlns:a16="http://schemas.microsoft.com/office/drawing/2014/main" id="{D82D3120-C16F-C145-D551-629CC0AF363E}"/>
              </a:ext>
            </a:extLst>
          </p:cNvPr>
          <p:cNvPicPr>
            <a:picLocks noGrp="1" noChangeAspect="1"/>
          </p:cNvPicPr>
          <p:nvPr>
            <p:ph type="pic" sz="quarter" idx="20"/>
          </p:nvPr>
        </p:nvPicPr>
        <p:blipFill>
          <a:blip r:embed="rId5"/>
          <a:srcRect t="9478" b="9478"/>
          <a:stretch/>
        </p:blipFill>
        <p:spPr>
          <a:xfrm>
            <a:off x="7494588" y="2393950"/>
            <a:ext cx="2597150" cy="2595563"/>
          </a:xfrm>
        </p:spPr>
      </p:pic>
    </p:spTree>
    <p:extLst>
      <p:ext uri="{BB962C8B-B14F-4D97-AF65-F5344CB8AC3E}">
        <p14:creationId xmlns:p14="http://schemas.microsoft.com/office/powerpoint/2010/main" val="2011930182"/>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95600" y="2397123"/>
            <a:ext cx="6400800" cy="768096"/>
          </a:xfrm>
        </p:spPr>
        <p:txBody>
          <a:bodyPr/>
          <a:lstStyle/>
          <a:p>
            <a:r>
              <a:rPr lang="en-DE">
                <a:latin typeface="Arial Black" panose="020B0604020202020204" pitchFamily="34" charset="0"/>
                <a:cs typeface="Arial Black" panose="020B0604020202020204" pitchFamily="34" charset="0"/>
              </a:rPr>
              <a:t>ChaLLENGES</a:t>
            </a:r>
            <a:r>
              <a:rPr lang="en-US">
                <a:latin typeface="Arial Black" panose="020B0604020202020204" pitchFamily="34" charset="0"/>
                <a:cs typeface="Arial Black" panose="020B0604020202020204" pitchFamily="34" charset="0"/>
              </a:rPr>
              <a:t> &amp; Opportunities For Improvement</a:t>
            </a:r>
            <a:endParaRPr lang="en-US" sz="4400" b="1">
              <a:solidFill>
                <a:schemeClr val="accent6"/>
              </a:solidFill>
              <a:latin typeface="Arial Black" panose="020B0604020202020204" pitchFamily="34" charset="0"/>
              <a:cs typeface="Arial Black" panose="020B0604020202020204" pitchFamily="34" charset="0"/>
            </a:endParaRP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endParaRPr lang="en-US" sz="240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225264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AE6CF4-E3E0-DCC3-DF19-389EE9215028}"/>
              </a:ext>
            </a:extLst>
          </p:cNvPr>
          <p:cNvSpPr>
            <a:spLocks noGrp="1"/>
          </p:cNvSpPr>
          <p:nvPr>
            <p:ph sz="half" idx="1"/>
          </p:nvPr>
        </p:nvSpPr>
        <p:spPr/>
        <p:txBody>
          <a:bodyPr/>
          <a:lstStyle/>
          <a:p>
            <a:pPr algn="just"/>
            <a:r>
              <a:rPr lang="en-US" sz="2000" b="1"/>
              <a:t>GPU Support </a:t>
            </a:r>
            <a:r>
              <a:rPr lang="en-US" sz="2000"/>
              <a:t>: GPU support can be used for faster row-by-row predictions using normal python functions, which will remove the requirement of UDFs</a:t>
            </a:r>
          </a:p>
          <a:p>
            <a:pPr algn="just"/>
            <a:r>
              <a:rPr lang="en-US" sz="2000" b="1"/>
              <a:t>Support of UDFs </a:t>
            </a:r>
            <a:r>
              <a:rPr lang="en-US" sz="2000"/>
              <a:t>: Incase of lack-of-GPU support, UDF support can be enabled across all clusters to leverage native spark efficiency.</a:t>
            </a:r>
          </a:p>
          <a:p>
            <a:pPr algn="just"/>
            <a:r>
              <a:rPr lang="en-US" sz="2000" b="1"/>
              <a:t>Faster Write Operations</a:t>
            </a:r>
            <a:r>
              <a:rPr lang="en-US" sz="2000"/>
              <a:t>: The timings of the write to table operations often create a bottleneck for the entire pipeline run-time. These can be made better through better cluster configurations</a:t>
            </a:r>
          </a:p>
          <a:p>
            <a:pPr algn="just"/>
            <a:r>
              <a:rPr lang="en-US" sz="2000" b="1"/>
              <a:t>Databricks Spark Streaming</a:t>
            </a:r>
            <a:r>
              <a:rPr lang="en-US" sz="2000"/>
              <a:t>: Spark structured streaming can be used to take advantage of </a:t>
            </a:r>
            <a:r>
              <a:rPr lang="en-US" sz="2000" err="1"/>
              <a:t>Databricks’s</a:t>
            </a:r>
            <a:r>
              <a:rPr lang="en-US" sz="2000"/>
              <a:t> Delta tables. For this, cloud storage would be used to save checkpoint files.</a:t>
            </a:r>
          </a:p>
          <a:p>
            <a:pPr algn="just"/>
            <a:endParaRPr lang="en-US"/>
          </a:p>
        </p:txBody>
      </p:sp>
      <p:sp>
        <p:nvSpPr>
          <p:cNvPr id="5" name="Slide Number Placeholder 4">
            <a:extLst>
              <a:ext uri="{FF2B5EF4-FFF2-40B4-BE49-F238E27FC236}">
                <a16:creationId xmlns:a16="http://schemas.microsoft.com/office/drawing/2014/main" id="{2560BE68-961D-0896-FA95-B3E32ED34E03}"/>
              </a:ext>
            </a:extLst>
          </p:cNvPr>
          <p:cNvSpPr>
            <a:spLocks noGrp="1"/>
          </p:cNvSpPr>
          <p:nvPr>
            <p:ph type="sldNum" sz="quarter" idx="12"/>
          </p:nvPr>
        </p:nvSpPr>
        <p:spPr/>
        <p:txBody>
          <a:bodyPr/>
          <a:lstStyle/>
          <a:p>
            <a:fld id="{48F63A3B-78C7-47BE-AE5E-E10140E04643}" type="slidenum">
              <a:rPr lang="en-US" smtClean="0"/>
              <a:t>21</a:t>
            </a:fld>
            <a:endParaRPr lang="en-US"/>
          </a:p>
        </p:txBody>
      </p:sp>
      <p:sp>
        <p:nvSpPr>
          <p:cNvPr id="4" name="Title 1">
            <a:extLst>
              <a:ext uri="{FF2B5EF4-FFF2-40B4-BE49-F238E27FC236}">
                <a16:creationId xmlns:a16="http://schemas.microsoft.com/office/drawing/2014/main" id="{4F479E64-B33B-34A9-8323-965AF9C8E7B6}"/>
              </a:ext>
            </a:extLst>
          </p:cNvPr>
          <p:cNvSpPr txBox="1">
            <a:spLocks/>
          </p:cNvSpPr>
          <p:nvPr/>
        </p:nvSpPr>
        <p:spPr>
          <a:xfrm>
            <a:off x="340941" y="225407"/>
            <a:ext cx="10671048" cy="768096"/>
          </a:xfrm>
          <a:prstGeom prst="rect">
            <a:avLst/>
          </a:prstGeom>
        </p:spPr>
        <p:txBody>
          <a:bodyPr vert="horz" lIns="91440" tIns="45720" rIns="91440" bIns="45720" rtlCol="0" anchor="t">
            <a:normAutofit fontScale="90000" lnSpcReduction="100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pPr algn="l">
              <a:lnSpc>
                <a:spcPct val="100000"/>
              </a:lnSpc>
            </a:pPr>
            <a:r>
              <a:rPr lang="en-DE" sz="2800" err="1">
                <a:solidFill>
                  <a:schemeClr val="accent3">
                    <a:lumMod val="75000"/>
                  </a:schemeClr>
                </a:solidFill>
              </a:rPr>
              <a:t>Real-TIME</a:t>
            </a:r>
            <a:r>
              <a:rPr lang="en-DE" sz="2800">
                <a:solidFill>
                  <a:schemeClr val="accent3">
                    <a:lumMod val="75000"/>
                  </a:schemeClr>
                </a:solidFill>
              </a:rPr>
              <a:t> SENTIMENT ANALYSIS</a:t>
            </a:r>
            <a:br>
              <a:rPr lang="en-DE" sz="3200"/>
            </a:br>
            <a:r>
              <a:rPr lang="en-DE" sz="2200">
                <a:solidFill>
                  <a:schemeClr val="tx2">
                    <a:lumMod val="60000"/>
                    <a:lumOff val="40000"/>
                  </a:schemeClr>
                </a:solidFill>
              </a:rPr>
              <a:t>OPPORTUNITIES FOR IMPROVEMENT</a:t>
            </a:r>
            <a:endParaRPr lang="en-US" sz="2200">
              <a:solidFill>
                <a:schemeClr val="tx2">
                  <a:lumMod val="60000"/>
                  <a:lumOff val="40000"/>
                </a:schemeClr>
              </a:solidFill>
            </a:endParaRPr>
          </a:p>
        </p:txBody>
      </p:sp>
    </p:spTree>
    <p:extLst>
      <p:ext uri="{BB962C8B-B14F-4D97-AF65-F5344CB8AC3E}">
        <p14:creationId xmlns:p14="http://schemas.microsoft.com/office/powerpoint/2010/main" val="2112568540"/>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DE" sz="4400" b="1">
                <a:solidFill>
                  <a:schemeClr val="accent6"/>
                </a:solidFill>
                <a:latin typeface="Arial Black" panose="020B0604020202020204" pitchFamily="34" charset="0"/>
                <a:cs typeface="Arial Black" panose="020B0604020202020204" pitchFamily="34" charset="0"/>
              </a:rPr>
              <a:t>APPENDIX</a:t>
            </a:r>
            <a:endParaRPr lang="en-US" sz="4400" b="1">
              <a:solidFill>
                <a:schemeClr val="accent6"/>
              </a:solidFill>
              <a:latin typeface="Arial Black" panose="020B0604020202020204" pitchFamily="34" charset="0"/>
              <a:cs typeface="Arial Black" panose="020B0604020202020204" pitchFamily="34" charset="0"/>
            </a:endParaRP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endParaRPr lang="en-US" sz="240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4223434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A5CFE0-95EA-5681-4B37-5E93697A9005}"/>
              </a:ext>
            </a:extLst>
          </p:cNvPr>
          <p:cNvSpPr>
            <a:spLocks noGrp="1"/>
          </p:cNvSpPr>
          <p:nvPr>
            <p:ph type="sldNum" sz="quarter" idx="12"/>
          </p:nvPr>
        </p:nvSpPr>
        <p:spPr/>
        <p:txBody>
          <a:bodyPr/>
          <a:lstStyle/>
          <a:p>
            <a:fld id="{48F63A3B-78C7-47BE-AE5E-E10140E04643}" type="slidenum">
              <a:rPr lang="en-US" smtClean="0"/>
              <a:t>23</a:t>
            </a:fld>
            <a:endParaRPr lang="en-US"/>
          </a:p>
        </p:txBody>
      </p:sp>
      <p:sp>
        <p:nvSpPr>
          <p:cNvPr id="6" name="TextBox 5">
            <a:extLst>
              <a:ext uri="{FF2B5EF4-FFF2-40B4-BE49-F238E27FC236}">
                <a16:creationId xmlns:a16="http://schemas.microsoft.com/office/drawing/2014/main" id="{02C06C27-A3B1-892B-3F21-A39450AC7090}"/>
              </a:ext>
            </a:extLst>
          </p:cNvPr>
          <p:cNvSpPr txBox="1"/>
          <p:nvPr/>
        </p:nvSpPr>
        <p:spPr>
          <a:xfrm>
            <a:off x="1882356" y="1235398"/>
            <a:ext cx="8820478" cy="2308324"/>
          </a:xfrm>
          <a:prstGeom prst="rect">
            <a:avLst/>
          </a:prstGeom>
          <a:noFill/>
        </p:spPr>
        <p:txBody>
          <a:bodyPr wrap="square">
            <a:spAutoFit/>
          </a:bodyPr>
          <a:lstStyle/>
          <a:p>
            <a:r>
              <a:rPr lang="en-US" b="0">
                <a:effectLst/>
                <a:latin typeface="Source Code Pro" panose="020F0502020204030204" pitchFamily="49" charset="0"/>
              </a:rPr>
              <a:t>CREATE OR REPLACE </a:t>
            </a:r>
            <a:r>
              <a:rPr lang="en-US" b="0" err="1">
                <a:effectLst/>
                <a:latin typeface="Source Code Pro" panose="020F0502020204030204" pitchFamily="49" charset="0"/>
              </a:rPr>
              <a:t>infosys.kamikaze_rtsa.bronze_table_raw</a:t>
            </a:r>
            <a:r>
              <a:rPr lang="en-US" b="0">
                <a:effectLst/>
                <a:latin typeface="Source Code Pro" panose="020F0502020204030204" pitchFamily="49" charset="0"/>
              </a:rPr>
              <a:t> (</a:t>
            </a:r>
          </a:p>
          <a:p>
            <a:r>
              <a:rPr lang="en-US" b="0">
                <a:effectLst/>
                <a:latin typeface="Source Code Pro" panose="020F0502020204030204" pitchFamily="49" charset="0"/>
              </a:rPr>
              <a:t>    </a:t>
            </a:r>
            <a:r>
              <a:rPr lang="en-US" b="0" err="1">
                <a:effectLst/>
                <a:latin typeface="Source Code Pro" panose="020F0502020204030204" pitchFamily="49" charset="0"/>
              </a:rPr>
              <a:t>SNo</a:t>
            </a:r>
            <a:r>
              <a:rPr lang="en-US" b="0">
                <a:effectLst/>
                <a:latin typeface="Source Code Pro" panose="020F0502020204030204" pitchFamily="49" charset="0"/>
              </a:rPr>
              <a:t> INT,</a:t>
            </a:r>
          </a:p>
          <a:p>
            <a:r>
              <a:rPr lang="en-US" b="0">
                <a:effectLst/>
                <a:latin typeface="Source Code Pro" panose="020F0502020204030204" pitchFamily="49" charset="0"/>
              </a:rPr>
              <a:t>    batch INT,</a:t>
            </a:r>
          </a:p>
          <a:p>
            <a:r>
              <a:rPr lang="en-US" b="0">
                <a:effectLst/>
                <a:latin typeface="Source Code Pro" panose="020F0502020204030204" pitchFamily="49" charset="0"/>
              </a:rPr>
              <a:t>    Timestamp </a:t>
            </a:r>
            <a:r>
              <a:rPr lang="en-US" b="0" err="1">
                <a:effectLst/>
                <a:latin typeface="Source Code Pro" panose="020F0502020204030204" pitchFamily="49" charset="0"/>
              </a:rPr>
              <a:t>TIMESTAMP</a:t>
            </a:r>
            <a:r>
              <a:rPr lang="en-US" b="0">
                <a:effectLst/>
                <a:latin typeface="Source Code Pro" panose="020F0502020204030204" pitchFamily="49" charset="0"/>
              </a:rPr>
              <a:t>,</a:t>
            </a:r>
          </a:p>
          <a:p>
            <a:r>
              <a:rPr lang="en-US" b="0">
                <a:effectLst/>
                <a:latin typeface="Source Code Pro" panose="020F0502020204030204" pitchFamily="49" charset="0"/>
              </a:rPr>
              <a:t>    </a:t>
            </a:r>
            <a:r>
              <a:rPr lang="en-US" b="0" err="1">
                <a:effectLst/>
                <a:latin typeface="Source Code Pro" panose="020F0502020204030204" pitchFamily="49" charset="0"/>
              </a:rPr>
              <a:t>url</a:t>
            </a:r>
            <a:r>
              <a:rPr lang="en-US" b="0">
                <a:effectLst/>
                <a:latin typeface="Source Code Pro" panose="020F0502020204030204" pitchFamily="49" charset="0"/>
              </a:rPr>
              <a:t> STRING,</a:t>
            </a:r>
          </a:p>
          <a:p>
            <a:r>
              <a:rPr lang="en-US" b="0">
                <a:effectLst/>
                <a:latin typeface="Source Code Pro" panose="020F0502020204030204" pitchFamily="49" charset="0"/>
              </a:rPr>
              <a:t>    processed SMALLINT,</a:t>
            </a:r>
          </a:p>
          <a:p>
            <a:r>
              <a:rPr lang="en-US" b="0">
                <a:effectLst/>
                <a:latin typeface="Source Code Pro" panose="020F0502020204030204" pitchFamily="49" charset="0"/>
              </a:rPr>
              <a:t>   	 status  SMALLINT)</a:t>
            </a:r>
          </a:p>
          <a:p>
            <a:r>
              <a:rPr lang="en-US" b="0">
                <a:effectLst/>
                <a:latin typeface="Source Code Pro" panose="020F0502020204030204" pitchFamily="49" charset="0"/>
              </a:rPr>
              <a:t>USING DELTA;</a:t>
            </a:r>
          </a:p>
        </p:txBody>
      </p:sp>
      <p:sp>
        <p:nvSpPr>
          <p:cNvPr id="5" name="Title 1">
            <a:extLst>
              <a:ext uri="{FF2B5EF4-FFF2-40B4-BE49-F238E27FC236}">
                <a16:creationId xmlns:a16="http://schemas.microsoft.com/office/drawing/2014/main" id="{D9B42D04-B71F-E571-6B90-B520ED8934DE}"/>
              </a:ext>
            </a:extLst>
          </p:cNvPr>
          <p:cNvSpPr txBox="1">
            <a:spLocks/>
          </p:cNvSpPr>
          <p:nvPr/>
        </p:nvSpPr>
        <p:spPr>
          <a:xfrm>
            <a:off x="330926" y="225407"/>
            <a:ext cx="10681063" cy="767370"/>
          </a:xfrm>
          <a:prstGeom prst="rect">
            <a:avLst/>
          </a:prstGeom>
        </p:spPr>
        <p:txBody>
          <a:bodyPr vert="horz" lIns="91440" tIns="45720" rIns="91440" bIns="45720" rtlCol="0" anchor="t">
            <a:normAutofit fontScale="90000" lnSpcReduction="100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pPr algn="l">
              <a:lnSpc>
                <a:spcPct val="100000"/>
              </a:lnSpc>
            </a:pPr>
            <a:r>
              <a:rPr lang="en-DE" sz="2800" err="1">
                <a:solidFill>
                  <a:schemeClr val="accent3">
                    <a:lumMod val="75000"/>
                  </a:schemeClr>
                </a:solidFill>
              </a:rPr>
              <a:t>Real-TIME</a:t>
            </a:r>
            <a:r>
              <a:rPr lang="en-DE" sz="2800">
                <a:solidFill>
                  <a:schemeClr val="accent3">
                    <a:lumMod val="75000"/>
                  </a:schemeClr>
                </a:solidFill>
              </a:rPr>
              <a:t> SENTIMENT ANALYSIS</a:t>
            </a:r>
            <a:br>
              <a:rPr lang="en-DE" sz="3200"/>
            </a:br>
            <a:r>
              <a:rPr lang="en-DE" sz="2200">
                <a:solidFill>
                  <a:schemeClr val="tx2">
                    <a:lumMod val="60000"/>
                    <a:lumOff val="40000"/>
                  </a:schemeClr>
                </a:solidFill>
              </a:rPr>
              <a:t>BRONZE TABLE</a:t>
            </a:r>
            <a:endParaRPr lang="en-US" sz="2200">
              <a:solidFill>
                <a:schemeClr val="tx2">
                  <a:lumMod val="60000"/>
                  <a:lumOff val="40000"/>
                </a:schemeClr>
              </a:solidFill>
            </a:endParaRPr>
          </a:p>
        </p:txBody>
      </p:sp>
      <p:graphicFrame>
        <p:nvGraphicFramePr>
          <p:cNvPr id="2" name="Table 5">
            <a:extLst>
              <a:ext uri="{FF2B5EF4-FFF2-40B4-BE49-F238E27FC236}">
                <a16:creationId xmlns:a16="http://schemas.microsoft.com/office/drawing/2014/main" id="{C066641F-5B1F-7E9B-03C5-E5F8C0307A87}"/>
              </a:ext>
            </a:extLst>
          </p:cNvPr>
          <p:cNvGraphicFramePr>
            <a:graphicFrameLocks noGrp="1"/>
          </p:cNvGraphicFramePr>
          <p:nvPr>
            <p:extLst>
              <p:ext uri="{D42A27DB-BD31-4B8C-83A1-F6EECF244321}">
                <p14:modId xmlns:p14="http://schemas.microsoft.com/office/powerpoint/2010/main" val="4249537636"/>
              </p:ext>
            </p:extLst>
          </p:nvPr>
        </p:nvGraphicFramePr>
        <p:xfrm>
          <a:off x="240804" y="3786344"/>
          <a:ext cx="11710391" cy="2641049"/>
        </p:xfrm>
        <a:graphic>
          <a:graphicData uri="http://schemas.openxmlformats.org/drawingml/2006/table">
            <a:tbl>
              <a:tblPr firstRow="1" bandRow="1">
                <a:tableStyleId>{5C22544A-7EE6-4342-B048-85BDC9FD1C3A}</a:tableStyleId>
              </a:tblPr>
              <a:tblGrid>
                <a:gridCol w="700351">
                  <a:extLst>
                    <a:ext uri="{9D8B030D-6E8A-4147-A177-3AD203B41FA5}">
                      <a16:colId xmlns:a16="http://schemas.microsoft.com/office/drawing/2014/main" val="1516077622"/>
                    </a:ext>
                  </a:extLst>
                </a:gridCol>
                <a:gridCol w="906565">
                  <a:extLst>
                    <a:ext uri="{9D8B030D-6E8A-4147-A177-3AD203B41FA5}">
                      <a16:colId xmlns:a16="http://schemas.microsoft.com/office/drawing/2014/main" val="2089637571"/>
                    </a:ext>
                  </a:extLst>
                </a:gridCol>
                <a:gridCol w="3393483">
                  <a:extLst>
                    <a:ext uri="{9D8B030D-6E8A-4147-A177-3AD203B41FA5}">
                      <a16:colId xmlns:a16="http://schemas.microsoft.com/office/drawing/2014/main" val="3457949999"/>
                    </a:ext>
                  </a:extLst>
                </a:gridCol>
                <a:gridCol w="3750165">
                  <a:extLst>
                    <a:ext uri="{9D8B030D-6E8A-4147-A177-3AD203B41FA5}">
                      <a16:colId xmlns:a16="http://schemas.microsoft.com/office/drawing/2014/main" val="2463082496"/>
                    </a:ext>
                  </a:extLst>
                </a:gridCol>
                <a:gridCol w="1537723">
                  <a:extLst>
                    <a:ext uri="{9D8B030D-6E8A-4147-A177-3AD203B41FA5}">
                      <a16:colId xmlns:a16="http://schemas.microsoft.com/office/drawing/2014/main" val="240470439"/>
                    </a:ext>
                  </a:extLst>
                </a:gridCol>
                <a:gridCol w="1422104">
                  <a:extLst>
                    <a:ext uri="{9D8B030D-6E8A-4147-A177-3AD203B41FA5}">
                      <a16:colId xmlns:a16="http://schemas.microsoft.com/office/drawing/2014/main" val="1797281995"/>
                    </a:ext>
                  </a:extLst>
                </a:gridCol>
              </a:tblGrid>
              <a:tr h="454895">
                <a:tc>
                  <a:txBody>
                    <a:bodyPr/>
                    <a:lstStyle/>
                    <a:p>
                      <a:r>
                        <a:rPr lang="en-US" sz="1600">
                          <a:latin typeface="+mj-lt"/>
                        </a:rPr>
                        <a:t>Sno</a:t>
                      </a:r>
                    </a:p>
                  </a:txBody>
                  <a:tcPr marL="124366" marR="124366" marT="62183" marB="62183">
                    <a:solidFill>
                      <a:schemeClr val="bg1">
                        <a:lumMod val="50000"/>
                      </a:schemeClr>
                    </a:solidFill>
                  </a:tcPr>
                </a:tc>
                <a:tc>
                  <a:txBody>
                    <a:bodyPr/>
                    <a:lstStyle/>
                    <a:p>
                      <a:r>
                        <a:rPr lang="en-US" sz="1600">
                          <a:latin typeface="+mj-lt"/>
                        </a:rPr>
                        <a:t>Batch</a:t>
                      </a:r>
                    </a:p>
                  </a:txBody>
                  <a:tcPr marL="124366" marR="124366" marT="62183" marB="62183">
                    <a:solidFill>
                      <a:schemeClr val="bg1">
                        <a:lumMod val="50000"/>
                      </a:schemeClr>
                    </a:solidFill>
                  </a:tcPr>
                </a:tc>
                <a:tc>
                  <a:txBody>
                    <a:bodyPr/>
                    <a:lstStyle/>
                    <a:p>
                      <a:r>
                        <a:rPr lang="en-US" sz="1600">
                          <a:latin typeface="+mj-lt"/>
                        </a:rPr>
                        <a:t>Timestamp</a:t>
                      </a:r>
                    </a:p>
                  </a:txBody>
                  <a:tcPr marL="124366" marR="124366" marT="62183" marB="62183">
                    <a:solidFill>
                      <a:schemeClr val="bg1">
                        <a:lumMod val="50000"/>
                      </a:schemeClr>
                    </a:solidFill>
                  </a:tcPr>
                </a:tc>
                <a:tc>
                  <a:txBody>
                    <a:bodyPr/>
                    <a:lstStyle/>
                    <a:p>
                      <a:r>
                        <a:rPr lang="en-US" sz="1600">
                          <a:latin typeface="+mj-lt"/>
                        </a:rPr>
                        <a:t>URL</a:t>
                      </a:r>
                    </a:p>
                  </a:txBody>
                  <a:tcPr marL="124366" marR="124366" marT="62183" marB="62183">
                    <a:solidFill>
                      <a:schemeClr val="bg1">
                        <a:lumMod val="50000"/>
                      </a:schemeClr>
                    </a:solidFill>
                  </a:tcPr>
                </a:tc>
                <a:tc>
                  <a:txBody>
                    <a:bodyPr/>
                    <a:lstStyle/>
                    <a:p>
                      <a:pPr marL="0" algn="l" defTabSz="914400" rtl="0" eaLnBrk="1" latinLnBrk="0" hangingPunct="1"/>
                      <a:r>
                        <a:rPr lang="en-US" sz="1600" b="1" kern="1200">
                          <a:solidFill>
                            <a:schemeClr val="lt1"/>
                          </a:solidFill>
                          <a:latin typeface="+mj-lt"/>
                          <a:ea typeface="+mn-ea"/>
                          <a:cs typeface="+mn-cs"/>
                        </a:rPr>
                        <a:t>Processed</a:t>
                      </a:r>
                    </a:p>
                  </a:txBody>
                  <a:tcPr marL="124366" marR="124366" marT="62183" marB="62183">
                    <a:solidFill>
                      <a:schemeClr val="bg1">
                        <a:lumMod val="50000"/>
                      </a:schemeClr>
                    </a:solidFill>
                  </a:tcPr>
                </a:tc>
                <a:tc>
                  <a:txBody>
                    <a:bodyPr/>
                    <a:lstStyle/>
                    <a:p>
                      <a:pPr marL="0" algn="l" defTabSz="914400" rtl="0" eaLnBrk="1" latinLnBrk="0" hangingPunct="1"/>
                      <a:r>
                        <a:rPr lang="en-US" sz="1600" b="1" kern="1200">
                          <a:solidFill>
                            <a:schemeClr val="lt1"/>
                          </a:solidFill>
                          <a:latin typeface="+mj-lt"/>
                          <a:ea typeface="+mn-ea"/>
                          <a:cs typeface="+mn-cs"/>
                        </a:rPr>
                        <a:t>Status</a:t>
                      </a:r>
                    </a:p>
                  </a:txBody>
                  <a:tcPr marL="124366" marR="124366" marT="62183" marB="62183">
                    <a:solidFill>
                      <a:schemeClr val="bg1">
                        <a:lumMod val="50000"/>
                      </a:schemeClr>
                    </a:solidFill>
                  </a:tcPr>
                </a:tc>
                <a:extLst>
                  <a:ext uri="{0D108BD9-81ED-4DB2-BD59-A6C34878D82A}">
                    <a16:rowId xmlns:a16="http://schemas.microsoft.com/office/drawing/2014/main" val="230951613"/>
                  </a:ext>
                </a:extLst>
              </a:tr>
              <a:tr h="728718">
                <a:tc>
                  <a:txBody>
                    <a:bodyPr/>
                    <a:lstStyle/>
                    <a:p>
                      <a:r>
                        <a:rPr lang="en-US" sz="1600" b="0" i="0" kern="1200">
                          <a:solidFill>
                            <a:schemeClr val="dk1"/>
                          </a:solidFill>
                          <a:effectLst/>
                          <a:latin typeface="+mj-lt"/>
                          <a:ea typeface="+mn-ea"/>
                          <a:cs typeface="+mn-cs"/>
                        </a:rPr>
                        <a:t>1</a:t>
                      </a:r>
                    </a:p>
                  </a:txBody>
                  <a:tcPr marL="124366" marR="124366" marT="62183" marB="62183">
                    <a:solidFill>
                      <a:schemeClr val="bg1">
                        <a:lumMod val="90000"/>
                      </a:schemeClr>
                    </a:solidFill>
                  </a:tcPr>
                </a:tc>
                <a:tc>
                  <a:txBody>
                    <a:bodyPr/>
                    <a:lstStyle/>
                    <a:p>
                      <a:r>
                        <a:rPr lang="en-US" sz="1600" b="0" i="0" kern="1200">
                          <a:solidFill>
                            <a:schemeClr val="dk1"/>
                          </a:solidFill>
                          <a:effectLst/>
                          <a:latin typeface="+mj-lt"/>
                          <a:ea typeface="+mn-ea"/>
                          <a:cs typeface="+mn-cs"/>
                        </a:rPr>
                        <a:t>1</a:t>
                      </a:r>
                    </a:p>
                  </a:txBody>
                  <a:tcPr marL="124366" marR="124366" marT="62183" marB="62183">
                    <a:solidFill>
                      <a:schemeClr val="bg1">
                        <a:lumMod val="90000"/>
                      </a:schemeClr>
                    </a:solidFill>
                  </a:tcPr>
                </a:tc>
                <a:tc>
                  <a:txBody>
                    <a:bodyPr/>
                    <a:lstStyle/>
                    <a:p>
                      <a:r>
                        <a:rPr lang="en-US" sz="1600">
                          <a:effectLst/>
                          <a:latin typeface="+mj-lt"/>
                        </a:rPr>
                        <a:t>2023-08-10T15:19:22.533+0000</a:t>
                      </a:r>
                    </a:p>
                  </a:txBody>
                  <a:tcPr marL="76200" marR="76200" marT="76200" marB="76200" anchor="ctr">
                    <a:solidFill>
                      <a:schemeClr val="bg1">
                        <a:lumMod val="90000"/>
                      </a:schemeClr>
                    </a:solidFill>
                  </a:tcPr>
                </a:tc>
                <a:tc>
                  <a:txBody>
                    <a:bodyPr/>
                    <a:lstStyle/>
                    <a:p>
                      <a:r>
                        <a:rPr lang="en-US" sz="1600" b="0" i="0" kern="1200">
                          <a:solidFill>
                            <a:schemeClr val="dk1"/>
                          </a:solidFill>
                          <a:effectLst/>
                          <a:latin typeface="+mj-lt"/>
                          <a:ea typeface="+mn-ea"/>
                          <a:cs typeface="+mn-cs"/>
                        </a:rPr>
                        <a:t>https://www.sent-trib.com/2023/08/10/blue-...</a:t>
                      </a:r>
                      <a:endParaRPr lang="en-US" sz="1600">
                        <a:latin typeface="+mj-lt"/>
                      </a:endParaRPr>
                    </a:p>
                  </a:txBody>
                  <a:tcPr marL="124366" marR="124366" marT="62183" marB="62183">
                    <a:solidFill>
                      <a:schemeClr val="bg1">
                        <a:lumMod val="90000"/>
                      </a:schemeClr>
                    </a:solidFill>
                  </a:tcPr>
                </a:tc>
                <a:tc>
                  <a:txBody>
                    <a:bodyPr/>
                    <a:lstStyle/>
                    <a:p>
                      <a:r>
                        <a:rPr lang="en-US" sz="1600" b="0" i="0" kern="1200">
                          <a:solidFill>
                            <a:schemeClr val="dk1"/>
                          </a:solidFill>
                          <a:effectLst/>
                          <a:latin typeface="+mj-lt"/>
                          <a:ea typeface="+mn-ea"/>
                          <a:cs typeface="+mn-cs"/>
                        </a:rPr>
                        <a:t>0</a:t>
                      </a:r>
                    </a:p>
                  </a:txBody>
                  <a:tcPr marL="124366" marR="124366" marT="62183" marB="62183">
                    <a:solidFill>
                      <a:schemeClr val="bg1">
                        <a:lumMod val="90000"/>
                      </a:schemeClr>
                    </a:solidFill>
                  </a:tcPr>
                </a:tc>
                <a:tc>
                  <a:txBody>
                    <a:bodyPr/>
                    <a:lstStyle/>
                    <a:p>
                      <a:r>
                        <a:rPr lang="en-US" sz="1600" b="0" i="0" kern="1200">
                          <a:solidFill>
                            <a:schemeClr val="dk1"/>
                          </a:solidFill>
                          <a:effectLst/>
                          <a:latin typeface="+mj-lt"/>
                          <a:ea typeface="+mn-ea"/>
                          <a:cs typeface="+mn-cs"/>
                        </a:rPr>
                        <a:t>0</a:t>
                      </a:r>
                    </a:p>
                  </a:txBody>
                  <a:tcPr marL="124366" marR="124366" marT="62183" marB="62183">
                    <a:solidFill>
                      <a:schemeClr val="bg1">
                        <a:lumMod val="90000"/>
                      </a:schemeClr>
                    </a:solidFill>
                  </a:tcPr>
                </a:tc>
                <a:extLst>
                  <a:ext uri="{0D108BD9-81ED-4DB2-BD59-A6C34878D82A}">
                    <a16:rowId xmlns:a16="http://schemas.microsoft.com/office/drawing/2014/main" val="4271533955"/>
                  </a:ext>
                </a:extLst>
              </a:tr>
              <a:tr h="728718">
                <a:tc>
                  <a:txBody>
                    <a:bodyPr/>
                    <a:lstStyle/>
                    <a:p>
                      <a:r>
                        <a:rPr lang="en-US" sz="1600" b="0" i="0" kern="1200">
                          <a:solidFill>
                            <a:schemeClr val="dk1"/>
                          </a:solidFill>
                          <a:effectLst/>
                          <a:latin typeface="+mj-lt"/>
                          <a:ea typeface="+mn-ea"/>
                          <a:cs typeface="+mn-cs"/>
                        </a:rPr>
                        <a:t>2</a:t>
                      </a:r>
                    </a:p>
                  </a:txBody>
                  <a:tcPr marL="124366" marR="124366" marT="62183" marB="62183">
                    <a:solidFill>
                      <a:schemeClr val="bg1">
                        <a:lumMod val="90000"/>
                      </a:schemeClr>
                    </a:solidFill>
                  </a:tcPr>
                </a:tc>
                <a:tc>
                  <a:txBody>
                    <a:bodyPr/>
                    <a:lstStyle/>
                    <a:p>
                      <a:r>
                        <a:rPr lang="en-US" sz="1600" b="0" i="0" kern="1200">
                          <a:solidFill>
                            <a:schemeClr val="dk1"/>
                          </a:solidFill>
                          <a:effectLst/>
                          <a:latin typeface="+mj-lt"/>
                          <a:ea typeface="+mn-ea"/>
                          <a:cs typeface="+mn-cs"/>
                        </a:rPr>
                        <a:t>1</a:t>
                      </a:r>
                    </a:p>
                  </a:txBody>
                  <a:tcPr marL="124366" marR="124366" marT="62183" marB="62183">
                    <a:solidFill>
                      <a:schemeClr val="bg1">
                        <a:lumMod val="90000"/>
                      </a:schemeClr>
                    </a:solidFill>
                  </a:tcPr>
                </a:tc>
                <a:tc>
                  <a:txBody>
                    <a:bodyPr/>
                    <a:lstStyle/>
                    <a:p>
                      <a:r>
                        <a:rPr lang="en-US" sz="1600">
                          <a:effectLst/>
                          <a:latin typeface="+mj-lt"/>
                        </a:rPr>
                        <a:t>2023-08-10T15:19:22.533+0000</a:t>
                      </a:r>
                    </a:p>
                  </a:txBody>
                  <a:tcPr marL="76200" marR="76200" marT="76200" marB="76200" anchor="ctr">
                    <a:solidFill>
                      <a:schemeClr val="bg1">
                        <a:lumMod val="90000"/>
                      </a:schemeClr>
                    </a:solidFill>
                  </a:tcPr>
                </a:tc>
                <a:tc>
                  <a:txBody>
                    <a:bodyPr/>
                    <a:lstStyle/>
                    <a:p>
                      <a:r>
                        <a:rPr lang="en-US" sz="1600" b="0" i="0" kern="1200">
                          <a:solidFill>
                            <a:schemeClr val="dk1"/>
                          </a:solidFill>
                          <a:effectLst/>
                          <a:latin typeface="+mj-lt"/>
                          <a:ea typeface="+mn-ea"/>
                          <a:cs typeface="+mn-cs"/>
                        </a:rPr>
                        <a:t>https://www.wmra.org/2023-08-10/getting-...</a:t>
                      </a:r>
                      <a:endParaRPr lang="en-US" sz="1600">
                        <a:latin typeface="+mj-lt"/>
                      </a:endParaRPr>
                    </a:p>
                  </a:txBody>
                  <a:tcPr marL="124366" marR="124366" marT="62183" marB="62183">
                    <a:solidFill>
                      <a:schemeClr val="bg1">
                        <a:lumMod val="90000"/>
                      </a:schemeClr>
                    </a:solidFill>
                  </a:tcPr>
                </a:tc>
                <a:tc>
                  <a:txBody>
                    <a:bodyPr/>
                    <a:lstStyle/>
                    <a:p>
                      <a:r>
                        <a:rPr lang="en-US" sz="1600" b="0" i="0" kern="1200">
                          <a:solidFill>
                            <a:schemeClr val="dk1"/>
                          </a:solidFill>
                          <a:effectLst/>
                          <a:latin typeface="+mj-lt"/>
                          <a:ea typeface="+mn-ea"/>
                          <a:cs typeface="+mn-cs"/>
                        </a:rPr>
                        <a:t>0</a:t>
                      </a:r>
                    </a:p>
                  </a:txBody>
                  <a:tcPr marL="124366" marR="124366" marT="62183" marB="62183">
                    <a:solidFill>
                      <a:schemeClr val="bg1">
                        <a:lumMod val="90000"/>
                      </a:schemeClr>
                    </a:solidFill>
                  </a:tcPr>
                </a:tc>
                <a:tc>
                  <a:txBody>
                    <a:bodyPr/>
                    <a:lstStyle/>
                    <a:p>
                      <a:r>
                        <a:rPr lang="en-US" sz="1600" b="0" i="0" kern="1200">
                          <a:solidFill>
                            <a:schemeClr val="dk1"/>
                          </a:solidFill>
                          <a:effectLst/>
                          <a:latin typeface="+mj-lt"/>
                          <a:ea typeface="+mn-ea"/>
                          <a:cs typeface="+mn-cs"/>
                        </a:rPr>
                        <a:t>0</a:t>
                      </a:r>
                    </a:p>
                  </a:txBody>
                  <a:tcPr marL="124366" marR="124366" marT="62183" marB="62183">
                    <a:solidFill>
                      <a:schemeClr val="bg1">
                        <a:lumMod val="90000"/>
                      </a:schemeClr>
                    </a:solidFill>
                  </a:tcPr>
                </a:tc>
                <a:extLst>
                  <a:ext uri="{0D108BD9-81ED-4DB2-BD59-A6C34878D82A}">
                    <a16:rowId xmlns:a16="http://schemas.microsoft.com/office/drawing/2014/main" val="4012999458"/>
                  </a:ext>
                </a:extLst>
              </a:tr>
              <a:tr h="728718">
                <a:tc>
                  <a:txBody>
                    <a:bodyPr/>
                    <a:lstStyle/>
                    <a:p>
                      <a:r>
                        <a:rPr lang="en-US" sz="1600" b="0" i="0" kern="1200">
                          <a:solidFill>
                            <a:schemeClr val="dk1"/>
                          </a:solidFill>
                          <a:effectLst/>
                          <a:latin typeface="+mj-lt"/>
                          <a:ea typeface="+mn-ea"/>
                          <a:cs typeface="+mn-cs"/>
                        </a:rPr>
                        <a:t>3</a:t>
                      </a:r>
                    </a:p>
                  </a:txBody>
                  <a:tcPr marL="124366" marR="124366" marT="62183" marB="62183">
                    <a:solidFill>
                      <a:schemeClr val="bg1">
                        <a:lumMod val="90000"/>
                      </a:schemeClr>
                    </a:solidFill>
                  </a:tcPr>
                </a:tc>
                <a:tc>
                  <a:txBody>
                    <a:bodyPr/>
                    <a:lstStyle/>
                    <a:p>
                      <a:r>
                        <a:rPr lang="en-US" sz="1600" b="0" i="0" kern="1200">
                          <a:solidFill>
                            <a:schemeClr val="dk1"/>
                          </a:solidFill>
                          <a:effectLst/>
                          <a:latin typeface="+mj-lt"/>
                          <a:ea typeface="+mn-ea"/>
                          <a:cs typeface="+mn-cs"/>
                        </a:rPr>
                        <a:t>1</a:t>
                      </a:r>
                    </a:p>
                  </a:txBody>
                  <a:tcPr marL="124366" marR="124366" marT="62183" marB="62183">
                    <a:solidFill>
                      <a:schemeClr val="bg1">
                        <a:lumMod val="90000"/>
                      </a:schemeClr>
                    </a:solidFill>
                  </a:tcPr>
                </a:tc>
                <a:tc>
                  <a:txBody>
                    <a:bodyPr/>
                    <a:lstStyle/>
                    <a:p>
                      <a:r>
                        <a:rPr lang="en-US" sz="1600">
                          <a:effectLst/>
                          <a:latin typeface="+mj-lt"/>
                        </a:rPr>
                        <a:t>2023-08-10T15:19:22.533+0000</a:t>
                      </a:r>
                    </a:p>
                  </a:txBody>
                  <a:tcPr marL="76200" marR="76200" marT="76200" marB="76200" anchor="ctr">
                    <a:solidFill>
                      <a:schemeClr val="bg1">
                        <a:lumMod val="90000"/>
                      </a:schemeClr>
                    </a:solidFill>
                  </a:tcPr>
                </a:tc>
                <a:tc>
                  <a:txBody>
                    <a:bodyPr/>
                    <a:lstStyle/>
                    <a:p>
                      <a:r>
                        <a:rPr lang="en-US" sz="1600" b="0" i="0" kern="1200">
                          <a:solidFill>
                            <a:schemeClr val="dk1"/>
                          </a:solidFill>
                          <a:effectLst/>
                          <a:latin typeface="+mj-lt"/>
                          <a:ea typeface="+mn-ea"/>
                          <a:cs typeface="+mn-cs"/>
                        </a:rPr>
                        <a:t>https://www.leaderlive.co.uk/news/23714592....</a:t>
                      </a:r>
                      <a:endParaRPr lang="en-US" sz="1600">
                        <a:latin typeface="+mj-lt"/>
                      </a:endParaRPr>
                    </a:p>
                  </a:txBody>
                  <a:tcPr marL="124366" marR="124366" marT="62183" marB="62183">
                    <a:solidFill>
                      <a:schemeClr val="bg1">
                        <a:lumMod val="90000"/>
                      </a:schemeClr>
                    </a:solidFill>
                  </a:tcPr>
                </a:tc>
                <a:tc>
                  <a:txBody>
                    <a:bodyPr/>
                    <a:lstStyle/>
                    <a:p>
                      <a:r>
                        <a:rPr lang="en-US" sz="1600" b="0" i="0" kern="1200">
                          <a:solidFill>
                            <a:schemeClr val="dk1"/>
                          </a:solidFill>
                          <a:effectLst/>
                          <a:latin typeface="+mj-lt"/>
                          <a:ea typeface="+mn-ea"/>
                          <a:cs typeface="+mn-cs"/>
                        </a:rPr>
                        <a:t>0</a:t>
                      </a:r>
                    </a:p>
                  </a:txBody>
                  <a:tcPr marL="124366" marR="124366" marT="62183" marB="62183">
                    <a:solidFill>
                      <a:schemeClr val="bg1">
                        <a:lumMod val="90000"/>
                      </a:schemeClr>
                    </a:solidFill>
                  </a:tcPr>
                </a:tc>
                <a:tc>
                  <a:txBody>
                    <a:bodyPr/>
                    <a:lstStyle/>
                    <a:p>
                      <a:r>
                        <a:rPr lang="en-US" sz="1600" b="0" i="0" kern="1200">
                          <a:solidFill>
                            <a:schemeClr val="dk1"/>
                          </a:solidFill>
                          <a:effectLst/>
                          <a:latin typeface="+mj-lt"/>
                          <a:ea typeface="+mn-ea"/>
                          <a:cs typeface="+mn-cs"/>
                        </a:rPr>
                        <a:t>0</a:t>
                      </a:r>
                    </a:p>
                  </a:txBody>
                  <a:tcPr marL="124366" marR="124366" marT="62183" marB="62183">
                    <a:solidFill>
                      <a:schemeClr val="bg1">
                        <a:lumMod val="90000"/>
                      </a:schemeClr>
                    </a:solidFill>
                  </a:tcPr>
                </a:tc>
                <a:extLst>
                  <a:ext uri="{0D108BD9-81ED-4DB2-BD59-A6C34878D82A}">
                    <a16:rowId xmlns:a16="http://schemas.microsoft.com/office/drawing/2014/main" val="2076361052"/>
                  </a:ext>
                </a:extLst>
              </a:tr>
            </a:tbl>
          </a:graphicData>
        </a:graphic>
      </p:graphicFrame>
    </p:spTree>
    <p:extLst>
      <p:ext uri="{BB962C8B-B14F-4D97-AF65-F5344CB8AC3E}">
        <p14:creationId xmlns:p14="http://schemas.microsoft.com/office/powerpoint/2010/main" val="1605230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76558E-7999-A637-FF4D-D08CDE70ED42}"/>
              </a:ext>
            </a:extLst>
          </p:cNvPr>
          <p:cNvSpPr>
            <a:spLocks noGrp="1"/>
          </p:cNvSpPr>
          <p:nvPr>
            <p:ph type="sldNum" sz="quarter" idx="12"/>
          </p:nvPr>
        </p:nvSpPr>
        <p:spPr/>
        <p:txBody>
          <a:bodyPr/>
          <a:lstStyle/>
          <a:p>
            <a:fld id="{48F63A3B-78C7-47BE-AE5E-E10140E04643}" type="slidenum">
              <a:rPr lang="en-US" smtClean="0"/>
              <a:t>24</a:t>
            </a:fld>
            <a:endParaRPr lang="en-US"/>
          </a:p>
        </p:txBody>
      </p:sp>
      <p:sp>
        <p:nvSpPr>
          <p:cNvPr id="5" name="Content Placeholder 2">
            <a:extLst>
              <a:ext uri="{FF2B5EF4-FFF2-40B4-BE49-F238E27FC236}">
                <a16:creationId xmlns:a16="http://schemas.microsoft.com/office/drawing/2014/main" id="{4A2CEFE6-4867-871B-374B-1AF006BA7492}"/>
              </a:ext>
            </a:extLst>
          </p:cNvPr>
          <p:cNvSpPr txBox="1">
            <a:spLocks/>
          </p:cNvSpPr>
          <p:nvPr/>
        </p:nvSpPr>
        <p:spPr>
          <a:xfrm>
            <a:off x="247650" y="1105989"/>
            <a:ext cx="11685270" cy="4918891"/>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Sno. – Monotonically increasing unique identification number</a:t>
            </a:r>
          </a:p>
          <a:p>
            <a:r>
              <a:rPr lang="en-US" sz="2400"/>
              <a:t>Batch – Monotonically increasing number attached to each run of the pipeline</a:t>
            </a:r>
          </a:p>
          <a:p>
            <a:r>
              <a:rPr lang="en-US" sz="2400"/>
              <a:t>Timestamp – Timestamp indicating the time of pipeline run</a:t>
            </a:r>
          </a:p>
          <a:p>
            <a:r>
              <a:rPr lang="en-US" sz="2400" err="1"/>
              <a:t>Url</a:t>
            </a:r>
            <a:r>
              <a:rPr lang="en-US" sz="2400"/>
              <a:t> – URL scraped from GDELT csv</a:t>
            </a:r>
          </a:p>
          <a:p>
            <a:r>
              <a:rPr lang="en-US" sz="2400"/>
              <a:t>Processed – Integer indicating if the URL has already been processed or not:</a:t>
            </a:r>
          </a:p>
          <a:p>
            <a:pPr lvl="2"/>
            <a:r>
              <a:rPr lang="en-US" sz="1800"/>
              <a:t>0 : Not yet processed (default value)</a:t>
            </a:r>
          </a:p>
          <a:p>
            <a:pPr lvl="2"/>
            <a:r>
              <a:rPr lang="en-US" sz="1800"/>
              <a:t>1 : Already processed</a:t>
            </a:r>
          </a:p>
          <a:p>
            <a:r>
              <a:rPr lang="en-US" sz="2400"/>
              <a:t>Status – Integer indicating the response received after passing the URL through a web scraper:</a:t>
            </a:r>
          </a:p>
          <a:p>
            <a:pPr lvl="2"/>
            <a:r>
              <a:rPr lang="en-US" sz="1800"/>
              <a:t>0 : </a:t>
            </a:r>
            <a:r>
              <a:rPr lang="en-DE" sz="1800"/>
              <a:t>Article is yet to be downloaded </a:t>
            </a:r>
            <a:r>
              <a:rPr lang="en-US" sz="1800"/>
              <a:t>(default value)</a:t>
            </a:r>
          </a:p>
          <a:p>
            <a:pPr lvl="2"/>
            <a:r>
              <a:rPr lang="en-US" sz="1800"/>
              <a:t>1 : </a:t>
            </a:r>
            <a:r>
              <a:rPr lang="en-DE" sz="1800"/>
              <a:t>Article could not be downloaded.</a:t>
            </a:r>
            <a:endParaRPr lang="en-US" sz="1800"/>
          </a:p>
          <a:p>
            <a:pPr lvl="2"/>
            <a:r>
              <a:rPr lang="en-US" sz="1800"/>
              <a:t>2 : </a:t>
            </a:r>
            <a:r>
              <a:rPr lang="en-DE" sz="1800"/>
              <a:t>Article was successfully downloaded and  URL content was </a:t>
            </a:r>
            <a:r>
              <a:rPr lang="en-US" sz="1800"/>
              <a:t>retrieved</a:t>
            </a:r>
            <a:r>
              <a:rPr lang="en-DE" sz="1800"/>
              <a:t>.</a:t>
            </a:r>
            <a:r>
              <a:rPr lang="en-US" sz="1800"/>
              <a:t>4 : </a:t>
            </a:r>
          </a:p>
          <a:p>
            <a:pPr lvl="2"/>
            <a:endParaRPr lang="en-US" sz="1800"/>
          </a:p>
          <a:p>
            <a:pPr lvl="2"/>
            <a:endParaRPr lang="en-US" sz="1800"/>
          </a:p>
          <a:p>
            <a:endParaRPr lang="en-US" sz="2400"/>
          </a:p>
        </p:txBody>
      </p:sp>
      <p:sp>
        <p:nvSpPr>
          <p:cNvPr id="6" name="Title 1">
            <a:extLst>
              <a:ext uri="{FF2B5EF4-FFF2-40B4-BE49-F238E27FC236}">
                <a16:creationId xmlns:a16="http://schemas.microsoft.com/office/drawing/2014/main" id="{5C25937D-C4D7-54A9-BC17-5CD7CA78ECDC}"/>
              </a:ext>
            </a:extLst>
          </p:cNvPr>
          <p:cNvSpPr txBox="1">
            <a:spLocks/>
          </p:cNvSpPr>
          <p:nvPr/>
        </p:nvSpPr>
        <p:spPr>
          <a:xfrm>
            <a:off x="330926" y="225407"/>
            <a:ext cx="10681063" cy="767370"/>
          </a:xfrm>
          <a:prstGeom prst="rect">
            <a:avLst/>
          </a:prstGeom>
        </p:spPr>
        <p:txBody>
          <a:bodyPr vert="horz" lIns="91440" tIns="45720" rIns="91440" bIns="45720" rtlCol="0" anchor="t">
            <a:normAutofit fontScale="90000" lnSpcReduction="100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pPr algn="l">
              <a:lnSpc>
                <a:spcPct val="100000"/>
              </a:lnSpc>
            </a:pPr>
            <a:r>
              <a:rPr lang="en-DE" sz="2800" err="1">
                <a:solidFill>
                  <a:schemeClr val="accent3">
                    <a:lumMod val="75000"/>
                  </a:schemeClr>
                </a:solidFill>
              </a:rPr>
              <a:t>Real-TIME</a:t>
            </a:r>
            <a:r>
              <a:rPr lang="en-DE" sz="2800">
                <a:solidFill>
                  <a:schemeClr val="accent3">
                    <a:lumMod val="75000"/>
                  </a:schemeClr>
                </a:solidFill>
              </a:rPr>
              <a:t> SENTIMENT ANALYSIS</a:t>
            </a:r>
            <a:br>
              <a:rPr lang="en-DE" sz="3200"/>
            </a:br>
            <a:r>
              <a:rPr lang="en-DE" sz="2200">
                <a:solidFill>
                  <a:schemeClr val="tx2">
                    <a:lumMod val="60000"/>
                    <a:lumOff val="40000"/>
                  </a:schemeClr>
                </a:solidFill>
              </a:rPr>
              <a:t>BRONZE TABLE FIELDS</a:t>
            </a:r>
            <a:endParaRPr lang="en-US" sz="2200">
              <a:solidFill>
                <a:schemeClr val="tx2">
                  <a:lumMod val="60000"/>
                  <a:lumOff val="40000"/>
                </a:schemeClr>
              </a:solidFill>
            </a:endParaRPr>
          </a:p>
        </p:txBody>
      </p:sp>
    </p:spTree>
    <p:extLst>
      <p:ext uri="{BB962C8B-B14F-4D97-AF65-F5344CB8AC3E}">
        <p14:creationId xmlns:p14="http://schemas.microsoft.com/office/powerpoint/2010/main" val="1049758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D739D5-5407-F633-A799-6F84564CC5B7}"/>
              </a:ext>
            </a:extLst>
          </p:cNvPr>
          <p:cNvSpPr>
            <a:spLocks noGrp="1"/>
          </p:cNvSpPr>
          <p:nvPr>
            <p:ph type="sldNum" sz="quarter" idx="12"/>
          </p:nvPr>
        </p:nvSpPr>
        <p:spPr/>
        <p:txBody>
          <a:bodyPr/>
          <a:lstStyle/>
          <a:p>
            <a:fld id="{48F63A3B-78C7-47BE-AE5E-E10140E04643}" type="slidenum">
              <a:rPr lang="en-US" smtClean="0"/>
              <a:t>25</a:t>
            </a:fld>
            <a:endParaRPr lang="en-US"/>
          </a:p>
        </p:txBody>
      </p:sp>
      <p:pic>
        <p:nvPicPr>
          <p:cNvPr id="7" name="Picture 6">
            <a:extLst>
              <a:ext uri="{FF2B5EF4-FFF2-40B4-BE49-F238E27FC236}">
                <a16:creationId xmlns:a16="http://schemas.microsoft.com/office/drawing/2014/main" id="{6F8D0341-D102-49A0-0A2E-4614B6D56AA4}"/>
              </a:ext>
            </a:extLst>
          </p:cNvPr>
          <p:cNvPicPr>
            <a:picLocks noChangeAspect="1"/>
          </p:cNvPicPr>
          <p:nvPr/>
        </p:nvPicPr>
        <p:blipFill>
          <a:blip r:embed="rId2"/>
          <a:stretch>
            <a:fillRect/>
          </a:stretch>
        </p:blipFill>
        <p:spPr>
          <a:xfrm>
            <a:off x="768096" y="1798731"/>
            <a:ext cx="10671048" cy="2833699"/>
          </a:xfrm>
          <a:prstGeom prst="rect">
            <a:avLst/>
          </a:prstGeom>
        </p:spPr>
      </p:pic>
      <p:sp>
        <p:nvSpPr>
          <p:cNvPr id="5" name="Title 1">
            <a:extLst>
              <a:ext uri="{FF2B5EF4-FFF2-40B4-BE49-F238E27FC236}">
                <a16:creationId xmlns:a16="http://schemas.microsoft.com/office/drawing/2014/main" id="{F7AA4EA0-9D02-57B3-297A-29083E8D15BA}"/>
              </a:ext>
            </a:extLst>
          </p:cNvPr>
          <p:cNvSpPr txBox="1">
            <a:spLocks/>
          </p:cNvSpPr>
          <p:nvPr/>
        </p:nvSpPr>
        <p:spPr>
          <a:xfrm>
            <a:off x="330926" y="225407"/>
            <a:ext cx="10681063" cy="767370"/>
          </a:xfrm>
          <a:prstGeom prst="rect">
            <a:avLst/>
          </a:prstGeom>
        </p:spPr>
        <p:txBody>
          <a:bodyPr vert="horz" lIns="91440" tIns="45720" rIns="91440" bIns="45720" rtlCol="0" anchor="t">
            <a:normAutofit fontScale="90000" lnSpcReduction="100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pPr algn="l">
              <a:lnSpc>
                <a:spcPct val="100000"/>
              </a:lnSpc>
            </a:pPr>
            <a:r>
              <a:rPr lang="en-DE" sz="2800" err="1">
                <a:solidFill>
                  <a:schemeClr val="accent3">
                    <a:lumMod val="75000"/>
                  </a:schemeClr>
                </a:solidFill>
              </a:rPr>
              <a:t>Real-TIME</a:t>
            </a:r>
            <a:r>
              <a:rPr lang="en-DE" sz="2800">
                <a:solidFill>
                  <a:schemeClr val="accent3">
                    <a:lumMod val="75000"/>
                  </a:schemeClr>
                </a:solidFill>
              </a:rPr>
              <a:t> SENTIMENT ANALYSIS</a:t>
            </a:r>
            <a:br>
              <a:rPr lang="en-DE" sz="3200"/>
            </a:br>
            <a:r>
              <a:rPr lang="en-DE" sz="2200">
                <a:solidFill>
                  <a:schemeClr val="tx2">
                    <a:lumMod val="60000"/>
                    <a:lumOff val="40000"/>
                  </a:schemeClr>
                </a:solidFill>
              </a:rPr>
              <a:t>SNAPSHOT OF BRONZE TABLE </a:t>
            </a:r>
            <a:endParaRPr lang="en-US" sz="2200">
              <a:solidFill>
                <a:schemeClr val="tx2">
                  <a:lumMod val="60000"/>
                  <a:lumOff val="40000"/>
                </a:schemeClr>
              </a:solidFill>
            </a:endParaRPr>
          </a:p>
        </p:txBody>
      </p:sp>
    </p:spTree>
    <p:extLst>
      <p:ext uri="{BB962C8B-B14F-4D97-AF65-F5344CB8AC3E}">
        <p14:creationId xmlns:p14="http://schemas.microsoft.com/office/powerpoint/2010/main" val="1902451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A5CFE0-95EA-5681-4B37-5E93697A9005}"/>
              </a:ext>
            </a:extLst>
          </p:cNvPr>
          <p:cNvSpPr>
            <a:spLocks noGrp="1"/>
          </p:cNvSpPr>
          <p:nvPr>
            <p:ph type="sldNum" sz="quarter" idx="12"/>
          </p:nvPr>
        </p:nvSpPr>
        <p:spPr/>
        <p:txBody>
          <a:bodyPr/>
          <a:lstStyle/>
          <a:p>
            <a:fld id="{48F63A3B-78C7-47BE-AE5E-E10140E04643}" type="slidenum">
              <a:rPr lang="en-US" smtClean="0"/>
              <a:t>26</a:t>
            </a:fld>
            <a:endParaRPr lang="en-US"/>
          </a:p>
        </p:txBody>
      </p:sp>
      <p:sp>
        <p:nvSpPr>
          <p:cNvPr id="6" name="TextBox 5">
            <a:extLst>
              <a:ext uri="{FF2B5EF4-FFF2-40B4-BE49-F238E27FC236}">
                <a16:creationId xmlns:a16="http://schemas.microsoft.com/office/drawing/2014/main" id="{02C06C27-A3B1-892B-3F21-A39450AC7090}"/>
              </a:ext>
            </a:extLst>
          </p:cNvPr>
          <p:cNvSpPr txBox="1"/>
          <p:nvPr/>
        </p:nvSpPr>
        <p:spPr>
          <a:xfrm>
            <a:off x="2799179" y="911623"/>
            <a:ext cx="6593639" cy="2862322"/>
          </a:xfrm>
          <a:prstGeom prst="rect">
            <a:avLst/>
          </a:prstGeom>
          <a:noFill/>
        </p:spPr>
        <p:txBody>
          <a:bodyPr wrap="square">
            <a:spAutoFit/>
          </a:bodyPr>
          <a:lstStyle/>
          <a:p>
            <a:r>
              <a:rPr lang="en-US" b="0">
                <a:effectLst/>
                <a:latin typeface="Source Code Pro" panose="020F0502020204030204" pitchFamily="49" charset="0"/>
              </a:rPr>
              <a:t>CREATE OR REPLACE TABLE </a:t>
            </a:r>
            <a:r>
              <a:rPr lang="en-US" b="0" err="1">
                <a:effectLst/>
                <a:latin typeface="Source Code Pro" panose="020F0502020204030204" pitchFamily="49" charset="0"/>
              </a:rPr>
              <a:t>infosys.kamikaze_rtsa.silver_table_processed</a:t>
            </a:r>
            <a:r>
              <a:rPr lang="en-US" b="0">
                <a:effectLst/>
                <a:latin typeface="Source Code Pro" panose="020F0502020204030204" pitchFamily="49" charset="0"/>
              </a:rPr>
              <a:t> </a:t>
            </a:r>
          </a:p>
          <a:p>
            <a:r>
              <a:rPr lang="en-US" b="0">
                <a:effectLst/>
                <a:latin typeface="Source Code Pro" panose="020F0502020204030204" pitchFamily="49" charset="0"/>
              </a:rPr>
              <a:t>(    </a:t>
            </a:r>
            <a:r>
              <a:rPr lang="en-US" b="0" err="1">
                <a:effectLst/>
                <a:latin typeface="Source Code Pro" panose="020F0502020204030204" pitchFamily="49" charset="0"/>
              </a:rPr>
              <a:t>SNo</a:t>
            </a:r>
            <a:r>
              <a:rPr lang="en-US" b="0">
                <a:effectLst/>
                <a:latin typeface="Source Code Pro" panose="020F0502020204030204" pitchFamily="49" charset="0"/>
              </a:rPr>
              <a:t> INT,</a:t>
            </a:r>
          </a:p>
          <a:p>
            <a:r>
              <a:rPr lang="en-US" b="0">
                <a:effectLst/>
                <a:latin typeface="Source Code Pro" panose="020F0502020204030204" pitchFamily="49" charset="0"/>
              </a:rPr>
              <a:t>    batch INT,</a:t>
            </a:r>
          </a:p>
          <a:p>
            <a:r>
              <a:rPr lang="en-US" b="0">
                <a:effectLst/>
                <a:latin typeface="Source Code Pro" panose="020F0502020204030204" pitchFamily="49" charset="0"/>
              </a:rPr>
              <a:t>    Timestamp </a:t>
            </a:r>
            <a:r>
              <a:rPr lang="en-US" b="0" err="1">
                <a:effectLst/>
                <a:latin typeface="Source Code Pro" panose="020F0502020204030204" pitchFamily="49" charset="0"/>
              </a:rPr>
              <a:t>TIMESTAMP</a:t>
            </a:r>
            <a:r>
              <a:rPr lang="en-US" b="0">
                <a:effectLst/>
                <a:latin typeface="Source Code Pro" panose="020F0502020204030204" pitchFamily="49" charset="0"/>
              </a:rPr>
              <a:t>,</a:t>
            </a:r>
          </a:p>
          <a:p>
            <a:r>
              <a:rPr lang="en-US" b="0">
                <a:effectLst/>
                <a:latin typeface="Source Code Pro" panose="020F0502020204030204" pitchFamily="49" charset="0"/>
              </a:rPr>
              <a:t>    </a:t>
            </a:r>
            <a:r>
              <a:rPr lang="en-US" b="0" err="1">
                <a:effectLst/>
                <a:latin typeface="Source Code Pro" panose="020F0502020204030204" pitchFamily="49" charset="0"/>
              </a:rPr>
              <a:t>url</a:t>
            </a:r>
            <a:r>
              <a:rPr lang="en-US" b="0">
                <a:effectLst/>
                <a:latin typeface="Source Code Pro" panose="020F0502020204030204" pitchFamily="49" charset="0"/>
              </a:rPr>
              <a:t> STRING,</a:t>
            </a:r>
          </a:p>
          <a:p>
            <a:r>
              <a:rPr lang="en-US" b="0">
                <a:effectLst/>
                <a:latin typeface="Source Code Pro" panose="020F0502020204030204" pitchFamily="49" charset="0"/>
              </a:rPr>
              <a:t>    </a:t>
            </a:r>
            <a:r>
              <a:rPr lang="en-US" b="0" err="1">
                <a:effectLst/>
                <a:latin typeface="Source Code Pro" panose="020F0502020204030204" pitchFamily="49" charset="0"/>
              </a:rPr>
              <a:t>article_title</a:t>
            </a:r>
            <a:r>
              <a:rPr lang="en-US" b="0">
                <a:effectLst/>
                <a:latin typeface="Source Code Pro" panose="020F0502020204030204" pitchFamily="49" charset="0"/>
              </a:rPr>
              <a:t> STRING,</a:t>
            </a:r>
          </a:p>
          <a:p>
            <a:r>
              <a:rPr lang="en-US" b="0">
                <a:effectLst/>
                <a:latin typeface="Source Code Pro" panose="020F0502020204030204" pitchFamily="49" charset="0"/>
              </a:rPr>
              <a:t>   	 </a:t>
            </a:r>
            <a:r>
              <a:rPr lang="en-US" err="1">
                <a:latin typeface="Source Code Pro" panose="020F0502020204030204" pitchFamily="49" charset="0"/>
              </a:rPr>
              <a:t>article_text</a:t>
            </a:r>
            <a:r>
              <a:rPr lang="en-US" b="0">
                <a:effectLst/>
                <a:latin typeface="Source Code Pro" panose="020F0502020204030204" pitchFamily="49" charset="0"/>
              </a:rPr>
              <a:t>  STRING,</a:t>
            </a:r>
          </a:p>
          <a:p>
            <a:r>
              <a:rPr lang="en-US">
                <a:latin typeface="Source Code Pro" panose="020F0502020204030204" pitchFamily="49" charset="0"/>
              </a:rPr>
              <a:t>	 </a:t>
            </a:r>
            <a:r>
              <a:rPr lang="en-US" err="1">
                <a:latin typeface="Source Code Pro" panose="020F0502020204030204" pitchFamily="49" charset="0"/>
              </a:rPr>
              <a:t>transformed_text</a:t>
            </a:r>
            <a:r>
              <a:rPr lang="en-US">
                <a:latin typeface="Source Code Pro" panose="020F0502020204030204" pitchFamily="49" charset="0"/>
              </a:rPr>
              <a:t> STRING</a:t>
            </a:r>
            <a:r>
              <a:rPr lang="en-US" b="0">
                <a:effectLst/>
                <a:latin typeface="Source Code Pro" panose="020F0502020204030204" pitchFamily="49" charset="0"/>
              </a:rPr>
              <a:t>)</a:t>
            </a:r>
          </a:p>
          <a:p>
            <a:r>
              <a:rPr lang="en-US" b="0">
                <a:effectLst/>
                <a:latin typeface="Source Code Pro" panose="020F0502020204030204" pitchFamily="49" charset="0"/>
              </a:rPr>
              <a:t>USING DELTA;</a:t>
            </a:r>
          </a:p>
        </p:txBody>
      </p:sp>
      <p:graphicFrame>
        <p:nvGraphicFramePr>
          <p:cNvPr id="9" name="Table 5">
            <a:extLst>
              <a:ext uri="{FF2B5EF4-FFF2-40B4-BE49-F238E27FC236}">
                <a16:creationId xmlns:a16="http://schemas.microsoft.com/office/drawing/2014/main" id="{7A791906-B635-59D9-FA12-FC17FEAB7987}"/>
              </a:ext>
            </a:extLst>
          </p:cNvPr>
          <p:cNvGraphicFramePr>
            <a:graphicFrameLocks noGrp="1"/>
          </p:cNvGraphicFramePr>
          <p:nvPr>
            <p:extLst>
              <p:ext uri="{D42A27DB-BD31-4B8C-83A1-F6EECF244321}">
                <p14:modId xmlns:p14="http://schemas.microsoft.com/office/powerpoint/2010/main" val="3385628487"/>
              </p:ext>
            </p:extLst>
          </p:nvPr>
        </p:nvGraphicFramePr>
        <p:xfrm>
          <a:off x="255266" y="3884360"/>
          <a:ext cx="11681463" cy="2676777"/>
        </p:xfrm>
        <a:graphic>
          <a:graphicData uri="http://schemas.openxmlformats.org/drawingml/2006/table">
            <a:tbl>
              <a:tblPr firstRow="1" bandRow="1">
                <a:tableStyleId>{5C22544A-7EE6-4342-B048-85BDC9FD1C3A}</a:tableStyleId>
              </a:tblPr>
              <a:tblGrid>
                <a:gridCol w="674182">
                  <a:extLst>
                    <a:ext uri="{9D8B030D-6E8A-4147-A177-3AD203B41FA5}">
                      <a16:colId xmlns:a16="http://schemas.microsoft.com/office/drawing/2014/main" val="1516077622"/>
                    </a:ext>
                  </a:extLst>
                </a:gridCol>
                <a:gridCol w="876049">
                  <a:extLst>
                    <a:ext uri="{9D8B030D-6E8A-4147-A177-3AD203B41FA5}">
                      <a16:colId xmlns:a16="http://schemas.microsoft.com/office/drawing/2014/main" val="2089637571"/>
                    </a:ext>
                  </a:extLst>
                </a:gridCol>
                <a:gridCol w="2789042">
                  <a:extLst>
                    <a:ext uri="{9D8B030D-6E8A-4147-A177-3AD203B41FA5}">
                      <a16:colId xmlns:a16="http://schemas.microsoft.com/office/drawing/2014/main" val="3457949999"/>
                    </a:ext>
                  </a:extLst>
                </a:gridCol>
                <a:gridCol w="2131496">
                  <a:extLst>
                    <a:ext uri="{9D8B030D-6E8A-4147-A177-3AD203B41FA5}">
                      <a16:colId xmlns:a16="http://schemas.microsoft.com/office/drawing/2014/main" val="2463082496"/>
                    </a:ext>
                  </a:extLst>
                </a:gridCol>
                <a:gridCol w="1448374">
                  <a:extLst>
                    <a:ext uri="{9D8B030D-6E8A-4147-A177-3AD203B41FA5}">
                      <a16:colId xmlns:a16="http://schemas.microsoft.com/office/drawing/2014/main" val="240470439"/>
                    </a:ext>
                  </a:extLst>
                </a:gridCol>
                <a:gridCol w="1445390">
                  <a:extLst>
                    <a:ext uri="{9D8B030D-6E8A-4147-A177-3AD203B41FA5}">
                      <a16:colId xmlns:a16="http://schemas.microsoft.com/office/drawing/2014/main" val="1797281995"/>
                    </a:ext>
                  </a:extLst>
                </a:gridCol>
                <a:gridCol w="2316930">
                  <a:extLst>
                    <a:ext uri="{9D8B030D-6E8A-4147-A177-3AD203B41FA5}">
                      <a16:colId xmlns:a16="http://schemas.microsoft.com/office/drawing/2014/main" val="2561729350"/>
                    </a:ext>
                  </a:extLst>
                </a:gridCol>
              </a:tblGrid>
              <a:tr h="454895">
                <a:tc>
                  <a:txBody>
                    <a:bodyPr/>
                    <a:lstStyle/>
                    <a:p>
                      <a:r>
                        <a:rPr lang="en-US" sz="1400">
                          <a:latin typeface="+mj-lt"/>
                        </a:rPr>
                        <a:t>Sno</a:t>
                      </a:r>
                    </a:p>
                  </a:txBody>
                  <a:tcPr marL="124366" marR="124366" marT="62183" marB="62183">
                    <a:solidFill>
                      <a:schemeClr val="bg2">
                        <a:lumMod val="50000"/>
                      </a:schemeClr>
                    </a:solidFill>
                  </a:tcPr>
                </a:tc>
                <a:tc>
                  <a:txBody>
                    <a:bodyPr/>
                    <a:lstStyle/>
                    <a:p>
                      <a:r>
                        <a:rPr lang="en-US" sz="1400">
                          <a:latin typeface="+mj-lt"/>
                        </a:rPr>
                        <a:t>Batch</a:t>
                      </a:r>
                    </a:p>
                  </a:txBody>
                  <a:tcPr marL="124366" marR="124366" marT="62183" marB="62183">
                    <a:solidFill>
                      <a:schemeClr val="bg2">
                        <a:lumMod val="50000"/>
                      </a:schemeClr>
                    </a:solidFill>
                  </a:tcPr>
                </a:tc>
                <a:tc>
                  <a:txBody>
                    <a:bodyPr/>
                    <a:lstStyle/>
                    <a:p>
                      <a:r>
                        <a:rPr lang="en-US" sz="1400">
                          <a:latin typeface="+mj-lt"/>
                        </a:rPr>
                        <a:t>Timestamp</a:t>
                      </a:r>
                    </a:p>
                  </a:txBody>
                  <a:tcPr marL="124366" marR="124366" marT="62183" marB="62183">
                    <a:solidFill>
                      <a:schemeClr val="bg2">
                        <a:lumMod val="50000"/>
                      </a:schemeClr>
                    </a:solidFill>
                  </a:tcPr>
                </a:tc>
                <a:tc>
                  <a:txBody>
                    <a:bodyPr/>
                    <a:lstStyle/>
                    <a:p>
                      <a:r>
                        <a:rPr lang="en-US" sz="1400">
                          <a:latin typeface="+mj-lt"/>
                        </a:rPr>
                        <a:t>URL</a:t>
                      </a:r>
                    </a:p>
                  </a:txBody>
                  <a:tcPr marL="124366" marR="124366" marT="62183" marB="62183">
                    <a:solidFill>
                      <a:schemeClr val="bg2">
                        <a:lumMod val="50000"/>
                      </a:schemeClr>
                    </a:solidFill>
                  </a:tcPr>
                </a:tc>
                <a:tc>
                  <a:txBody>
                    <a:bodyPr/>
                    <a:lstStyle/>
                    <a:p>
                      <a:pPr marL="0" algn="l" defTabSz="914400" rtl="0" eaLnBrk="1" latinLnBrk="0" hangingPunct="1"/>
                      <a:r>
                        <a:rPr lang="en-US" sz="1400" b="1" kern="1200">
                          <a:solidFill>
                            <a:schemeClr val="lt1"/>
                          </a:solidFill>
                          <a:latin typeface="+mj-lt"/>
                          <a:ea typeface="+mn-ea"/>
                          <a:cs typeface="+mn-cs"/>
                        </a:rPr>
                        <a:t>Article_title</a:t>
                      </a:r>
                    </a:p>
                  </a:txBody>
                  <a:tcPr marL="124366" marR="124366" marT="62183" marB="62183">
                    <a:solidFill>
                      <a:schemeClr val="bg2">
                        <a:lumMod val="50000"/>
                      </a:schemeClr>
                    </a:solidFill>
                  </a:tcPr>
                </a:tc>
                <a:tc>
                  <a:txBody>
                    <a:bodyPr/>
                    <a:lstStyle/>
                    <a:p>
                      <a:pPr marL="0" algn="l" defTabSz="914400" rtl="0" eaLnBrk="1" latinLnBrk="0" hangingPunct="1"/>
                      <a:r>
                        <a:rPr lang="en-US" sz="1400" b="1" kern="1200">
                          <a:solidFill>
                            <a:schemeClr val="lt1"/>
                          </a:solidFill>
                          <a:latin typeface="+mj-lt"/>
                          <a:ea typeface="+mn-ea"/>
                          <a:cs typeface="+mn-cs"/>
                        </a:rPr>
                        <a:t>Article_text</a:t>
                      </a:r>
                    </a:p>
                  </a:txBody>
                  <a:tcPr marL="124366" marR="124366" marT="62183" marB="62183">
                    <a:solidFill>
                      <a:schemeClr val="bg2">
                        <a:lumMod val="50000"/>
                      </a:schemeClr>
                    </a:solidFill>
                  </a:tcPr>
                </a:tc>
                <a:tc>
                  <a:txBody>
                    <a:bodyPr/>
                    <a:lstStyle/>
                    <a:p>
                      <a:pPr marL="0" algn="l" defTabSz="914400" rtl="0" eaLnBrk="1" latinLnBrk="0" hangingPunct="1"/>
                      <a:r>
                        <a:rPr lang="en-US" sz="1400" b="1" kern="1200" err="1">
                          <a:solidFill>
                            <a:schemeClr val="lt1"/>
                          </a:solidFill>
                          <a:latin typeface="+mj-lt"/>
                          <a:ea typeface="+mn-ea"/>
                          <a:cs typeface="+mn-cs"/>
                        </a:rPr>
                        <a:t>Transformed_text</a:t>
                      </a:r>
                      <a:endParaRPr lang="en-US" sz="1400" b="1" kern="1200">
                        <a:solidFill>
                          <a:schemeClr val="lt1"/>
                        </a:solidFill>
                        <a:latin typeface="+mj-lt"/>
                        <a:ea typeface="+mn-ea"/>
                        <a:cs typeface="+mn-cs"/>
                      </a:endParaRPr>
                    </a:p>
                  </a:txBody>
                  <a:tcPr marL="124366" marR="124366" marT="62183" marB="62183">
                    <a:solidFill>
                      <a:schemeClr val="bg2">
                        <a:lumMod val="50000"/>
                      </a:schemeClr>
                    </a:solidFill>
                  </a:tcPr>
                </a:tc>
                <a:extLst>
                  <a:ext uri="{0D108BD9-81ED-4DB2-BD59-A6C34878D82A}">
                    <a16:rowId xmlns:a16="http://schemas.microsoft.com/office/drawing/2014/main" val="230951613"/>
                  </a:ext>
                </a:extLst>
              </a:tr>
              <a:tr h="728718">
                <a:tc>
                  <a:txBody>
                    <a:bodyPr/>
                    <a:lstStyle/>
                    <a:p>
                      <a:r>
                        <a:rPr lang="en-US" sz="1400" b="0" i="0" kern="1200">
                          <a:solidFill>
                            <a:schemeClr val="dk1"/>
                          </a:solidFill>
                          <a:effectLst/>
                          <a:latin typeface="+mn-lt"/>
                          <a:ea typeface="+mn-ea"/>
                          <a:cs typeface="+mn-cs"/>
                        </a:rPr>
                        <a:t>1</a:t>
                      </a:r>
                    </a:p>
                  </a:txBody>
                  <a:tcPr marL="124366" marR="124366" marT="62183" marB="62183">
                    <a:solidFill>
                      <a:schemeClr val="bg2">
                        <a:lumMod val="90000"/>
                      </a:schemeClr>
                    </a:solidFill>
                  </a:tcPr>
                </a:tc>
                <a:tc>
                  <a:txBody>
                    <a:bodyPr/>
                    <a:lstStyle/>
                    <a:p>
                      <a:r>
                        <a:rPr lang="en-US" sz="1400" b="0" i="0" kern="1200">
                          <a:solidFill>
                            <a:schemeClr val="dk1"/>
                          </a:solidFill>
                          <a:effectLst/>
                          <a:latin typeface="+mn-lt"/>
                          <a:ea typeface="+mn-ea"/>
                          <a:cs typeface="+mn-cs"/>
                        </a:rPr>
                        <a:t>1</a:t>
                      </a:r>
                    </a:p>
                  </a:txBody>
                  <a:tcPr marL="124366" marR="124366" marT="62183" marB="62183">
                    <a:solidFill>
                      <a:schemeClr val="bg2">
                        <a:lumMod val="90000"/>
                      </a:schemeClr>
                    </a:solidFill>
                  </a:tcPr>
                </a:tc>
                <a:tc>
                  <a:txBody>
                    <a:bodyPr/>
                    <a:lstStyle/>
                    <a:p>
                      <a:r>
                        <a:rPr lang="en-US" sz="1400" b="0" i="0" kern="1200">
                          <a:solidFill>
                            <a:schemeClr val="dk1"/>
                          </a:solidFill>
                          <a:effectLst/>
                          <a:latin typeface="+mn-lt"/>
                          <a:ea typeface="+mn-ea"/>
                          <a:cs typeface="+mn-cs"/>
                        </a:rPr>
                        <a:t>2023-08-10T15:19:22.533+0000</a:t>
                      </a:r>
                    </a:p>
                  </a:txBody>
                  <a:tcPr marL="76200" marR="76200" marT="76200" marB="76200" anchor="ctr">
                    <a:solidFill>
                      <a:schemeClr val="bg2">
                        <a:lumMod val="90000"/>
                      </a:schemeClr>
                    </a:solidFill>
                  </a:tcPr>
                </a:tc>
                <a:tc>
                  <a:txBody>
                    <a:bodyPr/>
                    <a:lstStyle/>
                    <a:p>
                      <a:r>
                        <a:rPr lang="en-US" sz="1400" b="0" i="0" kern="1200">
                          <a:solidFill>
                            <a:schemeClr val="dk1"/>
                          </a:solidFill>
                          <a:effectLst/>
                          <a:latin typeface="+mn-lt"/>
                          <a:ea typeface="+mn-ea"/>
                          <a:cs typeface="+mn-cs"/>
                        </a:rPr>
                        <a:t>https://www.sent-trib.com/2023/08/10/blue-...</a:t>
                      </a:r>
                    </a:p>
                  </a:txBody>
                  <a:tcPr marL="124366" marR="124366" marT="62183" marB="62183">
                    <a:solidFill>
                      <a:schemeClr val="bg2">
                        <a:lumMod val="90000"/>
                      </a:schemeClr>
                    </a:solidFill>
                  </a:tcPr>
                </a:tc>
                <a:tc>
                  <a:txBody>
                    <a:bodyPr/>
                    <a:lstStyle/>
                    <a:p>
                      <a:r>
                        <a:rPr lang="en-US" sz="1400" b="0" i="0" kern="1200">
                          <a:solidFill>
                            <a:schemeClr val="dk1"/>
                          </a:solidFill>
                          <a:effectLst/>
                          <a:latin typeface="+mn-lt"/>
                          <a:ea typeface="+mn-ea"/>
                          <a:cs typeface="+mn-cs"/>
                        </a:rPr>
                        <a:t>0</a:t>
                      </a:r>
                    </a:p>
                  </a:txBody>
                  <a:tcPr marL="124366" marR="124366" marT="62183" marB="62183">
                    <a:solidFill>
                      <a:schemeClr val="bg2">
                        <a:lumMod val="90000"/>
                      </a:schemeClr>
                    </a:solidFill>
                  </a:tcPr>
                </a:tc>
                <a:tc>
                  <a:txBody>
                    <a:bodyPr/>
                    <a:lstStyle/>
                    <a:p>
                      <a:r>
                        <a:rPr lang="en-US" sz="1400" b="0" i="0" kern="1200">
                          <a:solidFill>
                            <a:schemeClr val="dk1"/>
                          </a:solidFill>
                          <a:effectLst/>
                          <a:latin typeface="+mn-lt"/>
                          <a:ea typeface="+mn-ea"/>
                          <a:cs typeface="+mn-cs"/>
                        </a:rPr>
                        <a:t>0</a:t>
                      </a:r>
                    </a:p>
                  </a:txBody>
                  <a:tcPr marL="124366" marR="124366" marT="62183" marB="62183">
                    <a:solidFill>
                      <a:schemeClr val="bg2">
                        <a:lumMod val="90000"/>
                      </a:schemeClr>
                    </a:solidFill>
                  </a:tcPr>
                </a:tc>
                <a:tc>
                  <a:txBody>
                    <a:bodyPr/>
                    <a:lstStyle/>
                    <a:p>
                      <a:r>
                        <a:rPr lang="en-US" sz="1400" b="0" i="0" kern="1200">
                          <a:solidFill>
                            <a:schemeClr val="dk1"/>
                          </a:solidFill>
                          <a:effectLst/>
                          <a:latin typeface="+mn-lt"/>
                          <a:ea typeface="+mn-ea"/>
                          <a:cs typeface="+mn-cs"/>
                        </a:rPr>
                        <a:t>Lorem ipsum sum dolor</a:t>
                      </a:r>
                    </a:p>
                  </a:txBody>
                  <a:tcPr marL="124366" marR="124366" marT="62183" marB="62183">
                    <a:solidFill>
                      <a:schemeClr val="bg2">
                        <a:lumMod val="90000"/>
                      </a:schemeClr>
                    </a:solidFill>
                  </a:tcPr>
                </a:tc>
                <a:extLst>
                  <a:ext uri="{0D108BD9-81ED-4DB2-BD59-A6C34878D82A}">
                    <a16:rowId xmlns:a16="http://schemas.microsoft.com/office/drawing/2014/main" val="4271533955"/>
                  </a:ext>
                </a:extLst>
              </a:tr>
              <a:tr h="728718">
                <a:tc>
                  <a:txBody>
                    <a:bodyPr/>
                    <a:lstStyle/>
                    <a:p>
                      <a:r>
                        <a:rPr lang="en-US" sz="1400" b="0" i="0" kern="1200">
                          <a:solidFill>
                            <a:schemeClr val="dk1"/>
                          </a:solidFill>
                          <a:effectLst/>
                          <a:latin typeface="+mn-lt"/>
                          <a:ea typeface="+mn-ea"/>
                          <a:cs typeface="+mn-cs"/>
                        </a:rPr>
                        <a:t>2</a:t>
                      </a:r>
                    </a:p>
                  </a:txBody>
                  <a:tcPr marL="124366" marR="124366" marT="62183" marB="62183">
                    <a:solidFill>
                      <a:schemeClr val="bg2">
                        <a:lumMod val="90000"/>
                      </a:schemeClr>
                    </a:solidFill>
                  </a:tcPr>
                </a:tc>
                <a:tc>
                  <a:txBody>
                    <a:bodyPr/>
                    <a:lstStyle/>
                    <a:p>
                      <a:r>
                        <a:rPr lang="en-US" sz="1400" b="0" i="0" kern="1200">
                          <a:solidFill>
                            <a:schemeClr val="dk1"/>
                          </a:solidFill>
                          <a:effectLst/>
                          <a:latin typeface="+mn-lt"/>
                          <a:ea typeface="+mn-ea"/>
                          <a:cs typeface="+mn-cs"/>
                        </a:rPr>
                        <a:t>1</a:t>
                      </a:r>
                    </a:p>
                  </a:txBody>
                  <a:tcPr marL="124366" marR="124366" marT="62183" marB="62183">
                    <a:solidFill>
                      <a:schemeClr val="bg2">
                        <a:lumMod val="90000"/>
                      </a:schemeClr>
                    </a:solidFill>
                  </a:tcPr>
                </a:tc>
                <a:tc>
                  <a:txBody>
                    <a:bodyPr/>
                    <a:lstStyle/>
                    <a:p>
                      <a:r>
                        <a:rPr lang="en-US" sz="1400" b="0" i="0" kern="1200">
                          <a:solidFill>
                            <a:schemeClr val="dk1"/>
                          </a:solidFill>
                          <a:effectLst/>
                          <a:latin typeface="+mn-lt"/>
                          <a:ea typeface="+mn-ea"/>
                          <a:cs typeface="+mn-cs"/>
                        </a:rPr>
                        <a:t>2023-08-10T15:19:22.533+0000</a:t>
                      </a:r>
                    </a:p>
                  </a:txBody>
                  <a:tcPr marL="76200" marR="76200" marT="76200" marB="76200" anchor="ctr">
                    <a:solidFill>
                      <a:schemeClr val="bg2">
                        <a:lumMod val="90000"/>
                      </a:schemeClr>
                    </a:solidFill>
                  </a:tcPr>
                </a:tc>
                <a:tc>
                  <a:txBody>
                    <a:bodyPr/>
                    <a:lstStyle/>
                    <a:p>
                      <a:r>
                        <a:rPr lang="en-US" sz="1400" b="0" i="0" kern="1200">
                          <a:solidFill>
                            <a:schemeClr val="dk1"/>
                          </a:solidFill>
                          <a:effectLst/>
                          <a:latin typeface="+mn-lt"/>
                          <a:ea typeface="+mn-ea"/>
                          <a:cs typeface="+mn-cs"/>
                        </a:rPr>
                        <a:t>https://www.wmra.org/2023-08-10/getting-...</a:t>
                      </a:r>
                    </a:p>
                  </a:txBody>
                  <a:tcPr marL="124366" marR="124366" marT="62183" marB="62183">
                    <a:solidFill>
                      <a:schemeClr val="bg2">
                        <a:lumMod val="90000"/>
                      </a:schemeClr>
                    </a:solidFill>
                  </a:tcPr>
                </a:tc>
                <a:tc>
                  <a:txBody>
                    <a:bodyPr/>
                    <a:lstStyle/>
                    <a:p>
                      <a:r>
                        <a:rPr lang="en-US" sz="1400" b="0" i="0" kern="1200">
                          <a:solidFill>
                            <a:schemeClr val="dk1"/>
                          </a:solidFill>
                          <a:effectLst/>
                          <a:latin typeface="+mn-lt"/>
                          <a:ea typeface="+mn-ea"/>
                          <a:cs typeface="+mn-cs"/>
                        </a:rPr>
                        <a:t>0</a:t>
                      </a:r>
                    </a:p>
                  </a:txBody>
                  <a:tcPr marL="124366" marR="124366" marT="62183" marB="62183">
                    <a:solidFill>
                      <a:schemeClr val="bg2">
                        <a:lumMod val="90000"/>
                      </a:schemeClr>
                    </a:solidFill>
                  </a:tcPr>
                </a:tc>
                <a:tc>
                  <a:txBody>
                    <a:bodyPr/>
                    <a:lstStyle/>
                    <a:p>
                      <a:r>
                        <a:rPr lang="en-US" sz="1400" b="0" i="0" kern="1200">
                          <a:solidFill>
                            <a:schemeClr val="dk1"/>
                          </a:solidFill>
                          <a:effectLst/>
                          <a:latin typeface="+mn-lt"/>
                          <a:ea typeface="+mn-ea"/>
                          <a:cs typeface="+mn-cs"/>
                        </a:rPr>
                        <a:t>0</a:t>
                      </a:r>
                    </a:p>
                  </a:txBody>
                  <a:tcPr marL="124366" marR="124366" marT="62183" marB="62183">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a:solidFill>
                            <a:schemeClr val="dk1"/>
                          </a:solidFill>
                          <a:effectLst/>
                          <a:latin typeface="+mn-lt"/>
                          <a:ea typeface="+mn-ea"/>
                          <a:cs typeface="+mn-cs"/>
                        </a:rPr>
                        <a:t>Lorem ipsum sum dolor2</a:t>
                      </a:r>
                    </a:p>
                    <a:p>
                      <a:endParaRPr lang="en-US" sz="1400" b="0" i="0" kern="1200">
                        <a:solidFill>
                          <a:schemeClr val="dk1"/>
                        </a:solidFill>
                        <a:effectLst/>
                        <a:latin typeface="+mn-lt"/>
                        <a:ea typeface="+mn-ea"/>
                        <a:cs typeface="+mn-cs"/>
                      </a:endParaRPr>
                    </a:p>
                  </a:txBody>
                  <a:tcPr marL="124366" marR="124366" marT="62183" marB="62183">
                    <a:solidFill>
                      <a:schemeClr val="bg2">
                        <a:lumMod val="90000"/>
                      </a:schemeClr>
                    </a:solidFill>
                  </a:tcPr>
                </a:tc>
                <a:extLst>
                  <a:ext uri="{0D108BD9-81ED-4DB2-BD59-A6C34878D82A}">
                    <a16:rowId xmlns:a16="http://schemas.microsoft.com/office/drawing/2014/main" val="4012999458"/>
                  </a:ext>
                </a:extLst>
              </a:tr>
              <a:tr h="728718">
                <a:tc>
                  <a:txBody>
                    <a:bodyPr/>
                    <a:lstStyle/>
                    <a:p>
                      <a:r>
                        <a:rPr lang="en-US" sz="1400" b="0" i="0" kern="1200">
                          <a:solidFill>
                            <a:schemeClr val="dk1"/>
                          </a:solidFill>
                          <a:effectLst/>
                          <a:latin typeface="+mn-lt"/>
                          <a:ea typeface="+mn-ea"/>
                          <a:cs typeface="+mn-cs"/>
                        </a:rPr>
                        <a:t>3</a:t>
                      </a:r>
                    </a:p>
                  </a:txBody>
                  <a:tcPr marL="124366" marR="124366" marT="62183" marB="62183">
                    <a:solidFill>
                      <a:schemeClr val="bg2">
                        <a:lumMod val="90000"/>
                      </a:schemeClr>
                    </a:solidFill>
                  </a:tcPr>
                </a:tc>
                <a:tc>
                  <a:txBody>
                    <a:bodyPr/>
                    <a:lstStyle/>
                    <a:p>
                      <a:r>
                        <a:rPr lang="en-US" sz="1400" b="0" i="0" kern="1200">
                          <a:solidFill>
                            <a:schemeClr val="dk1"/>
                          </a:solidFill>
                          <a:effectLst/>
                          <a:latin typeface="+mn-lt"/>
                          <a:ea typeface="+mn-ea"/>
                          <a:cs typeface="+mn-cs"/>
                        </a:rPr>
                        <a:t>1</a:t>
                      </a:r>
                    </a:p>
                  </a:txBody>
                  <a:tcPr marL="124366" marR="124366" marT="62183" marB="62183">
                    <a:solidFill>
                      <a:schemeClr val="bg2">
                        <a:lumMod val="90000"/>
                      </a:schemeClr>
                    </a:solidFill>
                  </a:tcPr>
                </a:tc>
                <a:tc>
                  <a:txBody>
                    <a:bodyPr/>
                    <a:lstStyle/>
                    <a:p>
                      <a:r>
                        <a:rPr lang="en-US" sz="1400" b="0" i="0" kern="1200">
                          <a:solidFill>
                            <a:schemeClr val="dk1"/>
                          </a:solidFill>
                          <a:effectLst/>
                          <a:latin typeface="+mn-lt"/>
                          <a:ea typeface="+mn-ea"/>
                          <a:cs typeface="+mn-cs"/>
                        </a:rPr>
                        <a:t>2023-08-10T15:19:22.533+0000</a:t>
                      </a:r>
                    </a:p>
                  </a:txBody>
                  <a:tcPr marL="76200" marR="76200" marT="76200" marB="76200" anchor="ctr">
                    <a:solidFill>
                      <a:schemeClr val="bg2">
                        <a:lumMod val="90000"/>
                      </a:schemeClr>
                    </a:solidFill>
                  </a:tcPr>
                </a:tc>
                <a:tc>
                  <a:txBody>
                    <a:bodyPr/>
                    <a:lstStyle/>
                    <a:p>
                      <a:r>
                        <a:rPr lang="en-US" sz="1400" b="0" i="0" kern="1200">
                          <a:solidFill>
                            <a:schemeClr val="dk1"/>
                          </a:solidFill>
                          <a:effectLst/>
                          <a:latin typeface="+mn-lt"/>
                          <a:ea typeface="+mn-ea"/>
                          <a:cs typeface="+mn-cs"/>
                        </a:rPr>
                        <a:t>https://www.leaderlive.co.uk/news/23714592....</a:t>
                      </a:r>
                    </a:p>
                  </a:txBody>
                  <a:tcPr marL="124366" marR="124366" marT="62183" marB="62183">
                    <a:solidFill>
                      <a:schemeClr val="bg2">
                        <a:lumMod val="90000"/>
                      </a:schemeClr>
                    </a:solidFill>
                  </a:tcPr>
                </a:tc>
                <a:tc>
                  <a:txBody>
                    <a:bodyPr/>
                    <a:lstStyle/>
                    <a:p>
                      <a:r>
                        <a:rPr lang="en-US" sz="1400" b="0" i="0" kern="1200">
                          <a:solidFill>
                            <a:schemeClr val="dk1"/>
                          </a:solidFill>
                          <a:effectLst/>
                          <a:latin typeface="+mn-lt"/>
                          <a:ea typeface="+mn-ea"/>
                          <a:cs typeface="+mn-cs"/>
                        </a:rPr>
                        <a:t>0</a:t>
                      </a:r>
                    </a:p>
                  </a:txBody>
                  <a:tcPr marL="124366" marR="124366" marT="62183" marB="62183">
                    <a:solidFill>
                      <a:schemeClr val="bg2">
                        <a:lumMod val="90000"/>
                      </a:schemeClr>
                    </a:solidFill>
                  </a:tcPr>
                </a:tc>
                <a:tc>
                  <a:txBody>
                    <a:bodyPr/>
                    <a:lstStyle/>
                    <a:p>
                      <a:r>
                        <a:rPr lang="en-US" sz="1400" b="0" i="0" kern="1200">
                          <a:solidFill>
                            <a:schemeClr val="dk1"/>
                          </a:solidFill>
                          <a:effectLst/>
                          <a:latin typeface="+mn-lt"/>
                          <a:ea typeface="+mn-ea"/>
                          <a:cs typeface="+mn-cs"/>
                        </a:rPr>
                        <a:t>0</a:t>
                      </a:r>
                    </a:p>
                  </a:txBody>
                  <a:tcPr marL="124366" marR="124366" marT="62183" marB="62183">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a:solidFill>
                            <a:schemeClr val="dk1"/>
                          </a:solidFill>
                          <a:effectLst/>
                          <a:latin typeface="+mn-lt"/>
                          <a:ea typeface="+mn-ea"/>
                          <a:cs typeface="+mn-cs"/>
                        </a:rPr>
                        <a:t>Lorem ipsum sum dolor3</a:t>
                      </a:r>
                    </a:p>
                    <a:p>
                      <a:endParaRPr lang="en-US" sz="1400" b="0" i="0" kern="1200">
                        <a:solidFill>
                          <a:schemeClr val="dk1"/>
                        </a:solidFill>
                        <a:effectLst/>
                        <a:latin typeface="+mn-lt"/>
                        <a:ea typeface="+mn-ea"/>
                        <a:cs typeface="+mn-cs"/>
                      </a:endParaRPr>
                    </a:p>
                  </a:txBody>
                  <a:tcPr marL="124366" marR="124366" marT="62183" marB="62183">
                    <a:solidFill>
                      <a:schemeClr val="bg2">
                        <a:lumMod val="90000"/>
                      </a:schemeClr>
                    </a:solidFill>
                  </a:tcPr>
                </a:tc>
                <a:extLst>
                  <a:ext uri="{0D108BD9-81ED-4DB2-BD59-A6C34878D82A}">
                    <a16:rowId xmlns:a16="http://schemas.microsoft.com/office/drawing/2014/main" val="2076361052"/>
                  </a:ext>
                </a:extLst>
              </a:tr>
            </a:tbl>
          </a:graphicData>
        </a:graphic>
      </p:graphicFrame>
      <p:sp>
        <p:nvSpPr>
          <p:cNvPr id="5" name="Title 1">
            <a:extLst>
              <a:ext uri="{FF2B5EF4-FFF2-40B4-BE49-F238E27FC236}">
                <a16:creationId xmlns:a16="http://schemas.microsoft.com/office/drawing/2014/main" id="{D9B42D04-B71F-E571-6B90-B520ED8934DE}"/>
              </a:ext>
            </a:extLst>
          </p:cNvPr>
          <p:cNvSpPr txBox="1">
            <a:spLocks/>
          </p:cNvSpPr>
          <p:nvPr/>
        </p:nvSpPr>
        <p:spPr>
          <a:xfrm>
            <a:off x="330926" y="225407"/>
            <a:ext cx="10681063" cy="767370"/>
          </a:xfrm>
          <a:prstGeom prst="rect">
            <a:avLst/>
          </a:prstGeom>
        </p:spPr>
        <p:txBody>
          <a:bodyPr vert="horz" lIns="91440" tIns="45720" rIns="91440" bIns="45720" rtlCol="0" anchor="t">
            <a:normAutofit fontScale="90000" lnSpcReduction="100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pPr algn="l">
              <a:lnSpc>
                <a:spcPct val="100000"/>
              </a:lnSpc>
            </a:pPr>
            <a:r>
              <a:rPr lang="en-DE" sz="2800" err="1">
                <a:solidFill>
                  <a:schemeClr val="accent3">
                    <a:lumMod val="75000"/>
                  </a:schemeClr>
                </a:solidFill>
              </a:rPr>
              <a:t>Real-TIME</a:t>
            </a:r>
            <a:r>
              <a:rPr lang="en-DE" sz="2800">
                <a:solidFill>
                  <a:schemeClr val="accent3">
                    <a:lumMod val="75000"/>
                  </a:schemeClr>
                </a:solidFill>
              </a:rPr>
              <a:t> SENTIMENT ANALYSIS</a:t>
            </a:r>
            <a:br>
              <a:rPr lang="en-DE" sz="3200"/>
            </a:br>
            <a:r>
              <a:rPr lang="en-DE" sz="2200">
                <a:solidFill>
                  <a:schemeClr val="tx2">
                    <a:lumMod val="60000"/>
                    <a:lumOff val="40000"/>
                  </a:schemeClr>
                </a:solidFill>
              </a:rPr>
              <a:t>SILVER TABLE</a:t>
            </a:r>
            <a:endParaRPr lang="en-US" sz="2200">
              <a:solidFill>
                <a:schemeClr val="tx2">
                  <a:lumMod val="60000"/>
                  <a:lumOff val="40000"/>
                </a:schemeClr>
              </a:solidFill>
            </a:endParaRPr>
          </a:p>
        </p:txBody>
      </p:sp>
    </p:spTree>
    <p:extLst>
      <p:ext uri="{BB962C8B-B14F-4D97-AF65-F5344CB8AC3E}">
        <p14:creationId xmlns:p14="http://schemas.microsoft.com/office/powerpoint/2010/main" val="3204161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76558E-7999-A637-FF4D-D08CDE70ED42}"/>
              </a:ext>
            </a:extLst>
          </p:cNvPr>
          <p:cNvSpPr>
            <a:spLocks noGrp="1"/>
          </p:cNvSpPr>
          <p:nvPr>
            <p:ph type="sldNum" sz="quarter" idx="12"/>
          </p:nvPr>
        </p:nvSpPr>
        <p:spPr/>
        <p:txBody>
          <a:bodyPr/>
          <a:lstStyle/>
          <a:p>
            <a:fld id="{48F63A3B-78C7-47BE-AE5E-E10140E04643}" type="slidenum">
              <a:rPr lang="en-US" smtClean="0"/>
              <a:t>27</a:t>
            </a:fld>
            <a:endParaRPr lang="en-US"/>
          </a:p>
        </p:txBody>
      </p:sp>
      <p:sp>
        <p:nvSpPr>
          <p:cNvPr id="5" name="Content Placeholder 2">
            <a:extLst>
              <a:ext uri="{FF2B5EF4-FFF2-40B4-BE49-F238E27FC236}">
                <a16:creationId xmlns:a16="http://schemas.microsoft.com/office/drawing/2014/main" id="{4A2CEFE6-4867-871B-374B-1AF006BA7492}"/>
              </a:ext>
            </a:extLst>
          </p:cNvPr>
          <p:cNvSpPr txBox="1">
            <a:spLocks/>
          </p:cNvSpPr>
          <p:nvPr/>
        </p:nvSpPr>
        <p:spPr>
          <a:xfrm>
            <a:off x="247650" y="1105989"/>
            <a:ext cx="11685270" cy="4918891"/>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Sno. – Monotonically increasing unique identification number</a:t>
            </a:r>
            <a:r>
              <a:rPr lang="en-DE" sz="2400"/>
              <a:t>.</a:t>
            </a:r>
            <a:endParaRPr lang="en-US" sz="2400"/>
          </a:p>
          <a:p>
            <a:r>
              <a:rPr lang="en-US" sz="2400"/>
              <a:t>Batch – Monotonically increasing number attached to each run of the pipeline</a:t>
            </a:r>
            <a:r>
              <a:rPr lang="en-DE" sz="2400"/>
              <a:t>.</a:t>
            </a:r>
            <a:endParaRPr lang="en-US" sz="2400"/>
          </a:p>
          <a:p>
            <a:r>
              <a:rPr lang="en-US" sz="2400"/>
              <a:t>Timestamp – Timestamp indicating the time of pipeline run</a:t>
            </a:r>
            <a:r>
              <a:rPr lang="en-DE" sz="2400"/>
              <a:t>.</a:t>
            </a:r>
            <a:endParaRPr lang="en-US" sz="2400"/>
          </a:p>
          <a:p>
            <a:r>
              <a:rPr lang="en-US" sz="2400" err="1"/>
              <a:t>Url</a:t>
            </a:r>
            <a:r>
              <a:rPr lang="en-US" sz="2400"/>
              <a:t> – URL scraped from GDELT csv</a:t>
            </a:r>
            <a:r>
              <a:rPr lang="en-DE" sz="2400"/>
              <a:t>.</a:t>
            </a:r>
            <a:endParaRPr lang="en-US" sz="2400"/>
          </a:p>
          <a:p>
            <a:r>
              <a:rPr lang="en-DE" sz="2400"/>
              <a:t>Article Title</a:t>
            </a:r>
            <a:r>
              <a:rPr lang="en-US" sz="2400"/>
              <a:t> – </a:t>
            </a:r>
            <a:r>
              <a:rPr lang="en-DE" sz="2400"/>
              <a:t>Title of the article.</a:t>
            </a:r>
            <a:endParaRPr lang="en-US" sz="1800"/>
          </a:p>
          <a:p>
            <a:r>
              <a:rPr lang="en-DE" sz="2400"/>
              <a:t>Article Text </a:t>
            </a:r>
            <a:r>
              <a:rPr lang="en-US" sz="2400"/>
              <a:t>–</a:t>
            </a:r>
            <a:r>
              <a:rPr lang="en-DE" sz="2400"/>
              <a:t> Text of the article.</a:t>
            </a:r>
          </a:p>
          <a:p>
            <a:r>
              <a:rPr lang="en-DE" sz="2400"/>
              <a:t>Transformed Text – Clean text of the article. (Only URLs are removed)</a:t>
            </a:r>
            <a:endParaRPr lang="en-US" sz="1800"/>
          </a:p>
          <a:p>
            <a:pPr lvl="2"/>
            <a:endParaRPr lang="en-US" sz="1800"/>
          </a:p>
          <a:p>
            <a:endParaRPr lang="en-US" sz="2400"/>
          </a:p>
        </p:txBody>
      </p:sp>
      <p:sp>
        <p:nvSpPr>
          <p:cNvPr id="6" name="Title 1">
            <a:extLst>
              <a:ext uri="{FF2B5EF4-FFF2-40B4-BE49-F238E27FC236}">
                <a16:creationId xmlns:a16="http://schemas.microsoft.com/office/drawing/2014/main" id="{5C25937D-C4D7-54A9-BC17-5CD7CA78ECDC}"/>
              </a:ext>
            </a:extLst>
          </p:cNvPr>
          <p:cNvSpPr txBox="1">
            <a:spLocks/>
          </p:cNvSpPr>
          <p:nvPr/>
        </p:nvSpPr>
        <p:spPr>
          <a:xfrm>
            <a:off x="330926" y="225407"/>
            <a:ext cx="10681063" cy="767370"/>
          </a:xfrm>
          <a:prstGeom prst="rect">
            <a:avLst/>
          </a:prstGeom>
        </p:spPr>
        <p:txBody>
          <a:bodyPr vert="horz" lIns="91440" tIns="45720" rIns="91440" bIns="45720" rtlCol="0" anchor="t">
            <a:normAutofit fontScale="90000" lnSpcReduction="100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pPr algn="l">
              <a:lnSpc>
                <a:spcPct val="100000"/>
              </a:lnSpc>
            </a:pPr>
            <a:r>
              <a:rPr lang="en-DE" sz="2800" err="1">
                <a:solidFill>
                  <a:schemeClr val="accent3">
                    <a:lumMod val="75000"/>
                  </a:schemeClr>
                </a:solidFill>
              </a:rPr>
              <a:t>Real-TIME</a:t>
            </a:r>
            <a:r>
              <a:rPr lang="en-DE" sz="2800">
                <a:solidFill>
                  <a:schemeClr val="accent3">
                    <a:lumMod val="75000"/>
                  </a:schemeClr>
                </a:solidFill>
              </a:rPr>
              <a:t> SENTIMENT ANALYSIS</a:t>
            </a:r>
            <a:br>
              <a:rPr lang="en-DE" sz="3200"/>
            </a:br>
            <a:r>
              <a:rPr lang="en-DE" sz="2200">
                <a:solidFill>
                  <a:schemeClr val="tx2">
                    <a:lumMod val="60000"/>
                    <a:lumOff val="40000"/>
                  </a:schemeClr>
                </a:solidFill>
              </a:rPr>
              <a:t>SILVER TABLE FIELDS</a:t>
            </a:r>
            <a:endParaRPr lang="en-US" sz="2200">
              <a:solidFill>
                <a:schemeClr val="tx2">
                  <a:lumMod val="60000"/>
                  <a:lumOff val="40000"/>
                </a:schemeClr>
              </a:solidFill>
            </a:endParaRPr>
          </a:p>
        </p:txBody>
      </p:sp>
    </p:spTree>
    <p:extLst>
      <p:ext uri="{BB962C8B-B14F-4D97-AF65-F5344CB8AC3E}">
        <p14:creationId xmlns:p14="http://schemas.microsoft.com/office/powerpoint/2010/main" val="621466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D739D5-5407-F633-A799-6F84564CC5B7}"/>
              </a:ext>
            </a:extLst>
          </p:cNvPr>
          <p:cNvSpPr>
            <a:spLocks noGrp="1"/>
          </p:cNvSpPr>
          <p:nvPr>
            <p:ph type="sldNum" sz="quarter" idx="12"/>
          </p:nvPr>
        </p:nvSpPr>
        <p:spPr/>
        <p:txBody>
          <a:bodyPr/>
          <a:lstStyle/>
          <a:p>
            <a:fld id="{48F63A3B-78C7-47BE-AE5E-E10140E04643}" type="slidenum">
              <a:rPr lang="en-US" smtClean="0"/>
              <a:t>28</a:t>
            </a:fld>
            <a:endParaRPr lang="en-US"/>
          </a:p>
        </p:txBody>
      </p:sp>
      <p:sp>
        <p:nvSpPr>
          <p:cNvPr id="5" name="Title 1">
            <a:extLst>
              <a:ext uri="{FF2B5EF4-FFF2-40B4-BE49-F238E27FC236}">
                <a16:creationId xmlns:a16="http://schemas.microsoft.com/office/drawing/2014/main" id="{942011C4-852C-32FB-362C-A0737B48B75A}"/>
              </a:ext>
            </a:extLst>
          </p:cNvPr>
          <p:cNvSpPr txBox="1">
            <a:spLocks/>
          </p:cNvSpPr>
          <p:nvPr/>
        </p:nvSpPr>
        <p:spPr>
          <a:xfrm>
            <a:off x="330926" y="225407"/>
            <a:ext cx="10681063" cy="767370"/>
          </a:xfrm>
          <a:prstGeom prst="rect">
            <a:avLst/>
          </a:prstGeom>
        </p:spPr>
        <p:txBody>
          <a:bodyPr vert="horz" lIns="91440" tIns="45720" rIns="91440" bIns="45720" rtlCol="0" anchor="t">
            <a:normAutofit fontScale="90000" lnSpcReduction="100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pPr algn="l">
              <a:lnSpc>
                <a:spcPct val="100000"/>
              </a:lnSpc>
            </a:pPr>
            <a:r>
              <a:rPr lang="en-DE" sz="2800" err="1">
                <a:solidFill>
                  <a:schemeClr val="accent3">
                    <a:lumMod val="75000"/>
                  </a:schemeClr>
                </a:solidFill>
              </a:rPr>
              <a:t>Real-TIME</a:t>
            </a:r>
            <a:r>
              <a:rPr lang="en-DE" sz="2800">
                <a:solidFill>
                  <a:schemeClr val="accent3">
                    <a:lumMod val="75000"/>
                  </a:schemeClr>
                </a:solidFill>
              </a:rPr>
              <a:t> SENTIMENT ANALYSIS</a:t>
            </a:r>
            <a:br>
              <a:rPr lang="en-DE" sz="3200"/>
            </a:br>
            <a:r>
              <a:rPr lang="en-DE" sz="2200">
                <a:solidFill>
                  <a:schemeClr val="tx2">
                    <a:lumMod val="60000"/>
                    <a:lumOff val="40000"/>
                  </a:schemeClr>
                </a:solidFill>
              </a:rPr>
              <a:t>SNAPSHOT of SILVER TABLE</a:t>
            </a:r>
            <a:endParaRPr lang="en-US" sz="2200">
              <a:solidFill>
                <a:schemeClr val="tx2">
                  <a:lumMod val="60000"/>
                  <a:lumOff val="40000"/>
                </a:schemeClr>
              </a:solidFill>
            </a:endParaRPr>
          </a:p>
        </p:txBody>
      </p:sp>
      <p:pic>
        <p:nvPicPr>
          <p:cNvPr id="2" name="Picture 1">
            <a:extLst>
              <a:ext uri="{FF2B5EF4-FFF2-40B4-BE49-F238E27FC236}">
                <a16:creationId xmlns:a16="http://schemas.microsoft.com/office/drawing/2014/main" id="{56C578BC-9CCA-DE30-39D5-B966D7A2319F}"/>
              </a:ext>
            </a:extLst>
          </p:cNvPr>
          <p:cNvPicPr>
            <a:picLocks noChangeAspect="1"/>
          </p:cNvPicPr>
          <p:nvPr/>
        </p:nvPicPr>
        <p:blipFill>
          <a:blip r:embed="rId2"/>
          <a:stretch>
            <a:fillRect/>
          </a:stretch>
        </p:blipFill>
        <p:spPr>
          <a:xfrm>
            <a:off x="1033462" y="1328737"/>
            <a:ext cx="10125075" cy="4200525"/>
          </a:xfrm>
          <a:prstGeom prst="rect">
            <a:avLst/>
          </a:prstGeom>
        </p:spPr>
      </p:pic>
    </p:spTree>
    <p:extLst>
      <p:ext uri="{BB962C8B-B14F-4D97-AF65-F5344CB8AC3E}">
        <p14:creationId xmlns:p14="http://schemas.microsoft.com/office/powerpoint/2010/main" val="658965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A5CFE0-95EA-5681-4B37-5E93697A9005}"/>
              </a:ext>
            </a:extLst>
          </p:cNvPr>
          <p:cNvSpPr>
            <a:spLocks noGrp="1"/>
          </p:cNvSpPr>
          <p:nvPr>
            <p:ph type="sldNum" sz="quarter" idx="12"/>
          </p:nvPr>
        </p:nvSpPr>
        <p:spPr/>
        <p:txBody>
          <a:bodyPr/>
          <a:lstStyle/>
          <a:p>
            <a:fld id="{48F63A3B-78C7-47BE-AE5E-E10140E04643}" type="slidenum">
              <a:rPr lang="en-US" smtClean="0"/>
              <a:t>29</a:t>
            </a:fld>
            <a:endParaRPr lang="en-US"/>
          </a:p>
        </p:txBody>
      </p:sp>
      <p:sp>
        <p:nvSpPr>
          <p:cNvPr id="6" name="TextBox 5">
            <a:extLst>
              <a:ext uri="{FF2B5EF4-FFF2-40B4-BE49-F238E27FC236}">
                <a16:creationId xmlns:a16="http://schemas.microsoft.com/office/drawing/2014/main" id="{02C06C27-A3B1-892B-3F21-A39450AC7090}"/>
              </a:ext>
            </a:extLst>
          </p:cNvPr>
          <p:cNvSpPr txBox="1"/>
          <p:nvPr/>
        </p:nvSpPr>
        <p:spPr>
          <a:xfrm>
            <a:off x="1882356" y="969290"/>
            <a:ext cx="8820478" cy="2862322"/>
          </a:xfrm>
          <a:prstGeom prst="rect">
            <a:avLst/>
          </a:prstGeom>
          <a:noFill/>
        </p:spPr>
        <p:txBody>
          <a:bodyPr wrap="square">
            <a:spAutoFit/>
          </a:bodyPr>
          <a:lstStyle/>
          <a:p>
            <a:r>
              <a:rPr lang="en-US" b="0">
                <a:effectLst/>
                <a:latin typeface="Source Code Pro" panose="020F0502020204030204" pitchFamily="49" charset="0"/>
              </a:rPr>
              <a:t>CREATE OR REPLACE TABLE </a:t>
            </a:r>
            <a:r>
              <a:rPr lang="en-US" b="0" err="1">
                <a:effectLst/>
                <a:latin typeface="Source Code Pro" panose="020F0502020204030204" pitchFamily="49" charset="0"/>
              </a:rPr>
              <a:t>infosys.kamikaze_rtsa.gold_table_partitioned</a:t>
            </a:r>
            <a:r>
              <a:rPr lang="en-US" b="0">
                <a:effectLst/>
                <a:latin typeface="Source Code Pro" panose="020F0502020204030204" pitchFamily="49" charset="0"/>
              </a:rPr>
              <a:t> (</a:t>
            </a:r>
          </a:p>
          <a:p>
            <a:r>
              <a:rPr lang="en-US" b="0">
                <a:effectLst/>
                <a:latin typeface="Source Code Pro" panose="020F0502020204030204" pitchFamily="49" charset="0"/>
              </a:rPr>
              <a:t>  id STRING,</a:t>
            </a:r>
          </a:p>
          <a:p>
            <a:r>
              <a:rPr lang="en-US" b="0">
                <a:effectLst/>
                <a:latin typeface="Source Code Pro" panose="020F0502020204030204" pitchFamily="49" charset="0"/>
              </a:rPr>
              <a:t>  </a:t>
            </a:r>
            <a:r>
              <a:rPr lang="en-US" b="0" err="1">
                <a:effectLst/>
                <a:latin typeface="Source Code Pro" panose="020F0502020204030204" pitchFamily="49" charset="0"/>
              </a:rPr>
              <a:t>url</a:t>
            </a:r>
            <a:r>
              <a:rPr lang="en-US" b="0">
                <a:effectLst/>
                <a:latin typeface="Source Code Pro" panose="020F0502020204030204" pitchFamily="49" charset="0"/>
              </a:rPr>
              <a:t> STRING,</a:t>
            </a:r>
          </a:p>
          <a:p>
            <a:r>
              <a:rPr lang="en-US" b="0">
                <a:effectLst/>
                <a:latin typeface="Source Code Pro" panose="020F0502020204030204" pitchFamily="49" charset="0"/>
              </a:rPr>
              <a:t>  article STRING,</a:t>
            </a:r>
          </a:p>
          <a:p>
            <a:r>
              <a:rPr lang="en-US" b="0">
                <a:effectLst/>
                <a:latin typeface="Source Code Pro" panose="020F0502020204030204" pitchFamily="49" charset="0"/>
              </a:rPr>
              <a:t>  sentiment STRING,</a:t>
            </a:r>
          </a:p>
          <a:p>
            <a:r>
              <a:rPr lang="en-US" b="0">
                <a:effectLst/>
                <a:latin typeface="Source Code Pro" panose="020F0502020204030204" pitchFamily="49" charset="0"/>
              </a:rPr>
              <a:t>  emotion STRING</a:t>
            </a:r>
          </a:p>
          <a:p>
            <a:r>
              <a:rPr lang="en-US" b="0">
                <a:effectLst/>
                <a:latin typeface="Source Code Pro" panose="020F0502020204030204" pitchFamily="49" charset="0"/>
              </a:rPr>
              <a:t>)</a:t>
            </a:r>
          </a:p>
          <a:p>
            <a:r>
              <a:rPr lang="en-US" b="0">
                <a:effectLst/>
                <a:latin typeface="Source Code Pro" panose="020F0502020204030204" pitchFamily="49" charset="0"/>
              </a:rPr>
              <a:t>USING DELTA</a:t>
            </a:r>
          </a:p>
          <a:p>
            <a:r>
              <a:rPr lang="en-US">
                <a:latin typeface="Source Code Pro" panose="020F0502020204030204" pitchFamily="49" charset="0"/>
              </a:rPr>
              <a:t>Partitioned by (batch int)</a:t>
            </a:r>
            <a:r>
              <a:rPr lang="en-US" b="0">
                <a:effectLst/>
                <a:latin typeface="Source Code Pro" panose="020F0502020204030204" pitchFamily="49" charset="0"/>
              </a:rPr>
              <a:t>;</a:t>
            </a:r>
          </a:p>
        </p:txBody>
      </p:sp>
      <p:sp>
        <p:nvSpPr>
          <p:cNvPr id="5" name="Title 1">
            <a:extLst>
              <a:ext uri="{FF2B5EF4-FFF2-40B4-BE49-F238E27FC236}">
                <a16:creationId xmlns:a16="http://schemas.microsoft.com/office/drawing/2014/main" id="{D9B42D04-B71F-E571-6B90-B520ED8934DE}"/>
              </a:ext>
            </a:extLst>
          </p:cNvPr>
          <p:cNvSpPr txBox="1">
            <a:spLocks/>
          </p:cNvSpPr>
          <p:nvPr/>
        </p:nvSpPr>
        <p:spPr>
          <a:xfrm>
            <a:off x="330926" y="225407"/>
            <a:ext cx="10681063" cy="767370"/>
          </a:xfrm>
          <a:prstGeom prst="rect">
            <a:avLst/>
          </a:prstGeom>
        </p:spPr>
        <p:txBody>
          <a:bodyPr vert="horz" lIns="91440" tIns="45720" rIns="91440" bIns="45720" rtlCol="0" anchor="t">
            <a:normAutofit fontScale="90000" lnSpcReduction="100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pPr algn="l">
              <a:lnSpc>
                <a:spcPct val="100000"/>
              </a:lnSpc>
            </a:pPr>
            <a:r>
              <a:rPr lang="en-DE" sz="2800">
                <a:solidFill>
                  <a:schemeClr val="accent3">
                    <a:lumMod val="75000"/>
                  </a:schemeClr>
                </a:solidFill>
              </a:rPr>
              <a:t>Real-TIME SENTIMENT ANALYSIS</a:t>
            </a:r>
            <a:br>
              <a:rPr lang="en-DE" sz="3200"/>
            </a:br>
            <a:r>
              <a:rPr lang="en-US" sz="2200">
                <a:solidFill>
                  <a:schemeClr val="tx2">
                    <a:lumMod val="60000"/>
                    <a:lumOff val="40000"/>
                  </a:schemeClr>
                </a:solidFill>
              </a:rPr>
              <a:t>GOLD</a:t>
            </a:r>
            <a:r>
              <a:rPr lang="en-DE" sz="2200">
                <a:solidFill>
                  <a:schemeClr val="tx2">
                    <a:lumMod val="60000"/>
                    <a:lumOff val="40000"/>
                  </a:schemeClr>
                </a:solidFill>
              </a:rPr>
              <a:t> TABLE</a:t>
            </a:r>
            <a:endParaRPr lang="en-US" sz="2200">
              <a:solidFill>
                <a:schemeClr val="tx2">
                  <a:lumMod val="60000"/>
                  <a:lumOff val="40000"/>
                </a:schemeClr>
              </a:solidFill>
            </a:endParaRPr>
          </a:p>
        </p:txBody>
      </p:sp>
      <p:graphicFrame>
        <p:nvGraphicFramePr>
          <p:cNvPr id="2" name="Table 5">
            <a:extLst>
              <a:ext uri="{FF2B5EF4-FFF2-40B4-BE49-F238E27FC236}">
                <a16:creationId xmlns:a16="http://schemas.microsoft.com/office/drawing/2014/main" id="{C066641F-5B1F-7E9B-03C5-E5F8C0307A87}"/>
              </a:ext>
            </a:extLst>
          </p:cNvPr>
          <p:cNvGraphicFramePr>
            <a:graphicFrameLocks noGrp="1"/>
          </p:cNvGraphicFramePr>
          <p:nvPr>
            <p:extLst>
              <p:ext uri="{D42A27DB-BD31-4B8C-83A1-F6EECF244321}">
                <p14:modId xmlns:p14="http://schemas.microsoft.com/office/powerpoint/2010/main" val="2982564557"/>
              </p:ext>
            </p:extLst>
          </p:nvPr>
        </p:nvGraphicFramePr>
        <p:xfrm>
          <a:off x="793504" y="3831612"/>
          <a:ext cx="10604992" cy="2641049"/>
        </p:xfrm>
        <a:graphic>
          <a:graphicData uri="http://schemas.openxmlformats.org/drawingml/2006/table">
            <a:tbl>
              <a:tblPr firstRow="1" bandRow="1">
                <a:tableStyleId>{5C22544A-7EE6-4342-B048-85BDC9FD1C3A}</a:tableStyleId>
              </a:tblPr>
              <a:tblGrid>
                <a:gridCol w="2181092">
                  <a:extLst>
                    <a:ext uri="{9D8B030D-6E8A-4147-A177-3AD203B41FA5}">
                      <a16:colId xmlns:a16="http://schemas.microsoft.com/office/drawing/2014/main" val="2089637571"/>
                    </a:ext>
                  </a:extLst>
                </a:gridCol>
                <a:gridCol w="2069675">
                  <a:extLst>
                    <a:ext uri="{9D8B030D-6E8A-4147-A177-3AD203B41FA5}">
                      <a16:colId xmlns:a16="http://schemas.microsoft.com/office/drawing/2014/main" val="3457949999"/>
                    </a:ext>
                  </a:extLst>
                </a:gridCol>
                <a:gridCol w="2214891">
                  <a:extLst>
                    <a:ext uri="{9D8B030D-6E8A-4147-A177-3AD203B41FA5}">
                      <a16:colId xmlns:a16="http://schemas.microsoft.com/office/drawing/2014/main" val="2463082496"/>
                    </a:ext>
                  </a:extLst>
                </a:gridCol>
                <a:gridCol w="1386812">
                  <a:extLst>
                    <a:ext uri="{9D8B030D-6E8A-4147-A177-3AD203B41FA5}">
                      <a16:colId xmlns:a16="http://schemas.microsoft.com/office/drawing/2014/main" val="240470439"/>
                    </a:ext>
                  </a:extLst>
                </a:gridCol>
                <a:gridCol w="1376261">
                  <a:extLst>
                    <a:ext uri="{9D8B030D-6E8A-4147-A177-3AD203B41FA5}">
                      <a16:colId xmlns:a16="http://schemas.microsoft.com/office/drawing/2014/main" val="1797281995"/>
                    </a:ext>
                  </a:extLst>
                </a:gridCol>
                <a:gridCol w="1376261">
                  <a:extLst>
                    <a:ext uri="{9D8B030D-6E8A-4147-A177-3AD203B41FA5}">
                      <a16:colId xmlns:a16="http://schemas.microsoft.com/office/drawing/2014/main" val="3036169895"/>
                    </a:ext>
                  </a:extLst>
                </a:gridCol>
              </a:tblGrid>
              <a:tr h="454895">
                <a:tc>
                  <a:txBody>
                    <a:bodyPr/>
                    <a:lstStyle/>
                    <a:p>
                      <a:r>
                        <a:rPr lang="en-US" sz="1600">
                          <a:latin typeface="+mj-lt"/>
                        </a:rPr>
                        <a:t>id</a:t>
                      </a:r>
                    </a:p>
                  </a:txBody>
                  <a:tcPr marL="124366" marR="124366" marT="62183" marB="62183" anchor="ctr">
                    <a:solidFill>
                      <a:srgbClr val="FFC000"/>
                    </a:solidFill>
                  </a:tcPr>
                </a:tc>
                <a:tc>
                  <a:txBody>
                    <a:bodyPr/>
                    <a:lstStyle/>
                    <a:p>
                      <a:r>
                        <a:rPr lang="en-US" sz="1600" err="1">
                          <a:latin typeface="+mj-lt"/>
                        </a:rPr>
                        <a:t>url</a:t>
                      </a:r>
                      <a:endParaRPr lang="en-US" sz="1600">
                        <a:latin typeface="+mj-lt"/>
                      </a:endParaRPr>
                    </a:p>
                  </a:txBody>
                  <a:tcPr marL="124366" marR="124366" marT="62183" marB="62183" anchor="ctr">
                    <a:solidFill>
                      <a:srgbClr val="FFC000"/>
                    </a:solidFill>
                  </a:tcPr>
                </a:tc>
                <a:tc>
                  <a:txBody>
                    <a:bodyPr/>
                    <a:lstStyle/>
                    <a:p>
                      <a:r>
                        <a:rPr lang="en-US" sz="1600">
                          <a:latin typeface="+mj-lt"/>
                        </a:rPr>
                        <a:t>article</a:t>
                      </a:r>
                    </a:p>
                  </a:txBody>
                  <a:tcPr marL="124366" marR="124366" marT="62183" marB="62183" anchor="ctr">
                    <a:solidFill>
                      <a:srgbClr val="FFC000"/>
                    </a:solidFill>
                  </a:tcPr>
                </a:tc>
                <a:tc>
                  <a:txBody>
                    <a:bodyPr/>
                    <a:lstStyle/>
                    <a:p>
                      <a:pPr marL="0" algn="l" defTabSz="914400" rtl="0" eaLnBrk="1" latinLnBrk="0" hangingPunct="1"/>
                      <a:r>
                        <a:rPr lang="en-US" sz="1600" b="1" kern="1200">
                          <a:solidFill>
                            <a:schemeClr val="lt1"/>
                          </a:solidFill>
                          <a:latin typeface="+mj-lt"/>
                          <a:ea typeface="+mn-ea"/>
                          <a:cs typeface="+mn-cs"/>
                        </a:rPr>
                        <a:t>sentiment</a:t>
                      </a:r>
                    </a:p>
                  </a:txBody>
                  <a:tcPr marL="124366" marR="124366" marT="62183" marB="62183" anchor="ctr">
                    <a:solidFill>
                      <a:srgbClr val="FFC000"/>
                    </a:solidFill>
                  </a:tcPr>
                </a:tc>
                <a:tc>
                  <a:txBody>
                    <a:bodyPr/>
                    <a:lstStyle/>
                    <a:p>
                      <a:pPr marL="0" algn="l" defTabSz="914400" rtl="0" eaLnBrk="1" latinLnBrk="0" hangingPunct="1"/>
                      <a:r>
                        <a:rPr lang="en-US" sz="1600" b="1" kern="1200">
                          <a:solidFill>
                            <a:schemeClr val="lt1"/>
                          </a:solidFill>
                          <a:latin typeface="+mj-lt"/>
                          <a:ea typeface="+mn-ea"/>
                          <a:cs typeface="+mn-cs"/>
                        </a:rPr>
                        <a:t>emotion</a:t>
                      </a:r>
                    </a:p>
                  </a:txBody>
                  <a:tcPr marL="124366" marR="124366" marT="62183" marB="62183" anchor="ctr">
                    <a:solidFill>
                      <a:srgbClr val="FFC000"/>
                    </a:solidFill>
                  </a:tcPr>
                </a:tc>
                <a:tc>
                  <a:txBody>
                    <a:bodyPr/>
                    <a:lstStyle/>
                    <a:p>
                      <a:pPr marL="0" algn="l" defTabSz="914400" rtl="0" eaLnBrk="1" latinLnBrk="0" hangingPunct="1"/>
                      <a:r>
                        <a:rPr lang="en-US" sz="1600" b="1" kern="1200">
                          <a:solidFill>
                            <a:schemeClr val="lt1"/>
                          </a:solidFill>
                          <a:latin typeface="+mj-lt"/>
                          <a:ea typeface="+mn-ea"/>
                          <a:cs typeface="+mn-cs"/>
                        </a:rPr>
                        <a:t>batch</a:t>
                      </a:r>
                    </a:p>
                  </a:txBody>
                  <a:tcPr marL="124366" marR="124366" marT="62183" marB="62183" anchor="ctr">
                    <a:solidFill>
                      <a:srgbClr val="FFC000"/>
                    </a:solidFill>
                  </a:tcPr>
                </a:tc>
                <a:extLst>
                  <a:ext uri="{0D108BD9-81ED-4DB2-BD59-A6C34878D82A}">
                    <a16:rowId xmlns:a16="http://schemas.microsoft.com/office/drawing/2014/main" val="230951613"/>
                  </a:ext>
                </a:extLst>
              </a:tr>
              <a:tr h="728718">
                <a:tc>
                  <a:txBody>
                    <a:bodyPr/>
                    <a:lstStyle/>
                    <a:p>
                      <a:r>
                        <a:rPr lang="en-US" sz="1800" b="0" i="0" kern="1200">
                          <a:solidFill>
                            <a:schemeClr val="dk1"/>
                          </a:solidFill>
                          <a:effectLst/>
                          <a:latin typeface="+mn-lt"/>
                          <a:ea typeface="+mn-ea"/>
                          <a:cs typeface="+mn-cs"/>
                        </a:rPr>
                        <a:t>5298780e33621eb42</a:t>
                      </a:r>
                      <a:endParaRPr lang="en-US" sz="1600" b="0" i="0" kern="1200">
                        <a:solidFill>
                          <a:schemeClr val="dk1"/>
                        </a:solidFill>
                        <a:effectLst/>
                        <a:latin typeface="+mj-lt"/>
                        <a:ea typeface="+mn-ea"/>
                        <a:cs typeface="+mn-cs"/>
                      </a:endParaRPr>
                    </a:p>
                  </a:txBody>
                  <a:tcPr marL="124366" marR="124366" marT="62183" marB="62183" anchor="ctr">
                    <a:solidFill>
                      <a:schemeClr val="accent2">
                        <a:lumMod val="20000"/>
                        <a:lumOff val="80000"/>
                      </a:schemeClr>
                    </a:solidFill>
                  </a:tcPr>
                </a:tc>
                <a:tc>
                  <a:txBody>
                    <a:bodyPr/>
                    <a:lstStyle/>
                    <a:p>
                      <a:r>
                        <a:rPr lang="en-US" sz="1800" b="0" i="0" kern="1200">
                          <a:solidFill>
                            <a:schemeClr val="dk1"/>
                          </a:solidFill>
                          <a:effectLst/>
                          <a:latin typeface="+mn-lt"/>
                          <a:ea typeface="+mn-ea"/>
                          <a:cs typeface="+mn-cs"/>
                        </a:rPr>
                        <a:t>https://1190kex.i...</a:t>
                      </a:r>
                      <a:endParaRPr lang="en-US" sz="1600">
                        <a:effectLst/>
                        <a:latin typeface="+mj-lt"/>
                      </a:endParaRPr>
                    </a:p>
                  </a:txBody>
                  <a:tcPr marL="76200" marR="76200" marT="76200" marB="76200" anchor="ctr">
                    <a:solidFill>
                      <a:schemeClr val="accent2">
                        <a:lumMod val="20000"/>
                        <a:lumOff val="80000"/>
                      </a:schemeClr>
                    </a:solidFill>
                  </a:tcPr>
                </a:tc>
                <a:tc>
                  <a:txBody>
                    <a:bodyPr/>
                    <a:lstStyle/>
                    <a:p>
                      <a:r>
                        <a:rPr lang="en-US" sz="1800" b="0" i="0" kern="1200">
                          <a:solidFill>
                            <a:schemeClr val="dk1"/>
                          </a:solidFill>
                          <a:effectLst/>
                          <a:latin typeface="+mn-lt"/>
                          <a:ea typeface="+mn-ea"/>
                          <a:cs typeface="+mn-cs"/>
                        </a:rPr>
                        <a:t>The Kansas City C...</a:t>
                      </a:r>
                      <a:endParaRPr lang="en-US" sz="1600" kern="1200">
                        <a:solidFill>
                          <a:schemeClr val="dk1"/>
                        </a:solidFill>
                        <a:latin typeface="+mn-lt"/>
                        <a:ea typeface="+mn-ea"/>
                        <a:cs typeface="+mn-cs"/>
                      </a:endParaRPr>
                    </a:p>
                  </a:txBody>
                  <a:tcPr marL="124366" marR="124366" marT="62183" marB="62183" anchor="ctr">
                    <a:solidFill>
                      <a:schemeClr val="accent2">
                        <a:lumMod val="20000"/>
                        <a:lumOff val="80000"/>
                      </a:schemeClr>
                    </a:solidFill>
                  </a:tcPr>
                </a:tc>
                <a:tc>
                  <a:txBody>
                    <a:bodyPr/>
                    <a:lstStyle/>
                    <a:p>
                      <a:r>
                        <a:rPr lang="en-US" sz="1800" b="0" i="0" kern="1200">
                          <a:solidFill>
                            <a:schemeClr val="dk1"/>
                          </a:solidFill>
                          <a:effectLst/>
                          <a:latin typeface="+mn-lt"/>
                          <a:ea typeface="+mn-ea"/>
                          <a:cs typeface="+mn-cs"/>
                        </a:rPr>
                        <a:t>neutral</a:t>
                      </a:r>
                      <a:endParaRPr lang="en-US" sz="1600" b="0" i="0" kern="1200">
                        <a:solidFill>
                          <a:schemeClr val="dk1"/>
                        </a:solidFill>
                        <a:effectLst/>
                        <a:latin typeface="+mj-lt"/>
                        <a:ea typeface="+mn-ea"/>
                        <a:cs typeface="+mn-cs"/>
                      </a:endParaRPr>
                    </a:p>
                  </a:txBody>
                  <a:tcPr marL="124366" marR="124366" marT="62183" marB="62183" anchor="ctr">
                    <a:solidFill>
                      <a:schemeClr val="accent2">
                        <a:lumMod val="20000"/>
                        <a:lumOff val="80000"/>
                      </a:schemeClr>
                    </a:solidFill>
                  </a:tcPr>
                </a:tc>
                <a:tc>
                  <a:txBody>
                    <a:bodyPr/>
                    <a:lstStyle/>
                    <a:p>
                      <a:r>
                        <a:rPr lang="en-US" sz="1800" b="0" i="0" kern="1200">
                          <a:solidFill>
                            <a:schemeClr val="dk1"/>
                          </a:solidFill>
                          <a:effectLst/>
                          <a:latin typeface="+mn-lt"/>
                          <a:ea typeface="+mn-ea"/>
                          <a:cs typeface="+mn-cs"/>
                        </a:rPr>
                        <a:t>joy</a:t>
                      </a:r>
                      <a:endParaRPr lang="en-US" sz="1600" b="0" i="0" kern="1200">
                        <a:solidFill>
                          <a:schemeClr val="dk1"/>
                        </a:solidFill>
                        <a:effectLst/>
                        <a:latin typeface="+mj-lt"/>
                        <a:ea typeface="+mn-ea"/>
                        <a:cs typeface="+mn-cs"/>
                      </a:endParaRPr>
                    </a:p>
                  </a:txBody>
                  <a:tcPr marL="124366" marR="124366" marT="62183" marB="62183" anchor="ctr">
                    <a:solidFill>
                      <a:schemeClr val="accent2">
                        <a:lumMod val="20000"/>
                        <a:lumOff val="80000"/>
                      </a:schemeClr>
                    </a:solidFill>
                  </a:tcPr>
                </a:tc>
                <a:tc>
                  <a:txBody>
                    <a:bodyPr/>
                    <a:lstStyle/>
                    <a:p>
                      <a:pPr marL="0" algn="l" defTabSz="914400" rtl="0" eaLnBrk="1" latinLnBrk="0" hangingPunct="1"/>
                      <a:r>
                        <a:rPr lang="en-US" sz="1800" b="0" i="0" kern="1200">
                          <a:solidFill>
                            <a:schemeClr val="dk1"/>
                          </a:solidFill>
                          <a:effectLst/>
                          <a:latin typeface="+mn-lt"/>
                          <a:ea typeface="+mn-ea"/>
                          <a:cs typeface="+mn-cs"/>
                        </a:rPr>
                        <a:t>1</a:t>
                      </a:r>
                    </a:p>
                  </a:txBody>
                  <a:tcPr marL="124366" marR="124366" marT="62183" marB="62183" anchor="ctr">
                    <a:solidFill>
                      <a:schemeClr val="accent2">
                        <a:lumMod val="20000"/>
                        <a:lumOff val="80000"/>
                      </a:schemeClr>
                    </a:solidFill>
                  </a:tcPr>
                </a:tc>
                <a:extLst>
                  <a:ext uri="{0D108BD9-81ED-4DB2-BD59-A6C34878D82A}">
                    <a16:rowId xmlns:a16="http://schemas.microsoft.com/office/drawing/2014/main" val="4271533955"/>
                  </a:ext>
                </a:extLst>
              </a:tr>
              <a:tr h="728718">
                <a:tc>
                  <a:txBody>
                    <a:bodyPr/>
                    <a:lstStyle/>
                    <a:p>
                      <a:r>
                        <a:rPr lang="en-US" sz="1800" b="0" i="0" kern="1200">
                          <a:solidFill>
                            <a:schemeClr val="dk1"/>
                          </a:solidFill>
                          <a:effectLst/>
                          <a:latin typeface="+mn-lt"/>
                          <a:ea typeface="+mn-ea"/>
                          <a:cs typeface="+mn-cs"/>
                        </a:rPr>
                        <a:t>c831f36d47b03bad1</a:t>
                      </a:r>
                      <a:endParaRPr lang="en-US" sz="1600" b="0" i="0" kern="1200">
                        <a:solidFill>
                          <a:schemeClr val="dk1"/>
                        </a:solidFill>
                        <a:effectLst/>
                        <a:latin typeface="+mj-lt"/>
                        <a:ea typeface="+mn-ea"/>
                        <a:cs typeface="+mn-cs"/>
                      </a:endParaRPr>
                    </a:p>
                  </a:txBody>
                  <a:tcPr marL="124366" marR="124366" marT="62183" marB="62183" anchor="ctr">
                    <a:solidFill>
                      <a:schemeClr val="accent2">
                        <a:lumMod val="20000"/>
                        <a:lumOff val="80000"/>
                      </a:schemeClr>
                    </a:solidFill>
                  </a:tcPr>
                </a:tc>
                <a:tc>
                  <a:txBody>
                    <a:bodyPr/>
                    <a:lstStyle/>
                    <a:p>
                      <a:r>
                        <a:rPr lang="en-US" sz="1800" b="0" i="0" kern="1200">
                          <a:solidFill>
                            <a:schemeClr val="dk1"/>
                          </a:solidFill>
                          <a:effectLst/>
                          <a:latin typeface="+mn-lt"/>
                          <a:ea typeface="+mn-ea"/>
                          <a:cs typeface="+mn-cs"/>
                        </a:rPr>
                        <a:t>https://www.ocala...</a:t>
                      </a:r>
                      <a:endParaRPr lang="en-US" sz="1600">
                        <a:effectLst/>
                        <a:latin typeface="+mj-lt"/>
                      </a:endParaRPr>
                    </a:p>
                  </a:txBody>
                  <a:tcPr marL="76200" marR="76200" marT="76200" marB="76200" anchor="ctr">
                    <a:solidFill>
                      <a:schemeClr val="accent2">
                        <a:lumMod val="20000"/>
                        <a:lumOff val="80000"/>
                      </a:schemeClr>
                    </a:solidFill>
                  </a:tcPr>
                </a:tc>
                <a:tc>
                  <a:txBody>
                    <a:bodyPr/>
                    <a:lstStyle/>
                    <a:p>
                      <a:r>
                        <a:rPr lang="en-US" sz="1800" b="0" i="0" kern="1200">
                          <a:solidFill>
                            <a:schemeClr val="dk1"/>
                          </a:solidFill>
                          <a:effectLst/>
                          <a:latin typeface="+mn-lt"/>
                          <a:ea typeface="+mn-ea"/>
                          <a:cs typeface="+mn-cs"/>
                        </a:rPr>
                        <a:t>Florida </a:t>
                      </a:r>
                      <a:r>
                        <a:rPr lang="en-US" sz="1800" b="0" i="0" kern="1200" err="1">
                          <a:solidFill>
                            <a:schemeClr val="dk1"/>
                          </a:solidFill>
                          <a:effectLst/>
                          <a:latin typeface="+mn-lt"/>
                          <a:ea typeface="+mn-ea"/>
                          <a:cs typeface="+mn-cs"/>
                        </a:rPr>
                        <a:t>Commissio</a:t>
                      </a:r>
                      <a:r>
                        <a:rPr lang="en-US" sz="1800" b="0" i="0" kern="1200">
                          <a:solidFill>
                            <a:schemeClr val="dk1"/>
                          </a:solidFill>
                          <a:effectLst/>
                          <a:latin typeface="+mn-lt"/>
                          <a:ea typeface="+mn-ea"/>
                          <a:cs typeface="+mn-cs"/>
                        </a:rPr>
                        <a:t>..</a:t>
                      </a:r>
                      <a:endParaRPr lang="en-US" sz="1600">
                        <a:latin typeface="+mj-lt"/>
                      </a:endParaRPr>
                    </a:p>
                  </a:txBody>
                  <a:tcPr marL="124366" marR="124366" marT="62183" marB="62183" anchor="ctr">
                    <a:solidFill>
                      <a:schemeClr val="accent2">
                        <a:lumMod val="20000"/>
                        <a:lumOff val="80000"/>
                      </a:schemeClr>
                    </a:solidFill>
                  </a:tcPr>
                </a:tc>
                <a:tc>
                  <a:txBody>
                    <a:bodyPr/>
                    <a:lstStyle/>
                    <a:p>
                      <a:r>
                        <a:rPr lang="en-US" sz="1800" b="0" i="0" kern="1200">
                          <a:solidFill>
                            <a:schemeClr val="dk1"/>
                          </a:solidFill>
                          <a:effectLst/>
                          <a:latin typeface="+mn-lt"/>
                          <a:ea typeface="+mn-ea"/>
                          <a:cs typeface="+mn-cs"/>
                        </a:rPr>
                        <a:t>neutral</a:t>
                      </a:r>
                      <a:endParaRPr lang="en-US" sz="1600" b="0" i="0" kern="1200">
                        <a:solidFill>
                          <a:schemeClr val="dk1"/>
                        </a:solidFill>
                        <a:effectLst/>
                        <a:latin typeface="+mj-lt"/>
                        <a:ea typeface="+mn-ea"/>
                        <a:cs typeface="+mn-cs"/>
                      </a:endParaRPr>
                    </a:p>
                  </a:txBody>
                  <a:tcPr marL="124366" marR="124366" marT="62183" marB="62183" anchor="ctr">
                    <a:solidFill>
                      <a:schemeClr val="accent2">
                        <a:lumMod val="20000"/>
                        <a:lumOff val="80000"/>
                      </a:schemeClr>
                    </a:solidFill>
                  </a:tcPr>
                </a:tc>
                <a:tc>
                  <a:txBody>
                    <a:bodyPr/>
                    <a:lstStyle/>
                    <a:p>
                      <a:r>
                        <a:rPr lang="en-US" sz="1800" b="0" i="0" kern="1200">
                          <a:solidFill>
                            <a:schemeClr val="dk1"/>
                          </a:solidFill>
                          <a:effectLst/>
                          <a:latin typeface="+mn-lt"/>
                          <a:ea typeface="+mn-ea"/>
                          <a:cs typeface="+mn-cs"/>
                        </a:rPr>
                        <a:t>neutral</a:t>
                      </a:r>
                      <a:endParaRPr lang="en-US" sz="1600" b="0" i="0" kern="1200">
                        <a:solidFill>
                          <a:schemeClr val="dk1"/>
                        </a:solidFill>
                        <a:effectLst/>
                        <a:latin typeface="+mj-lt"/>
                        <a:ea typeface="+mn-ea"/>
                        <a:cs typeface="+mn-cs"/>
                      </a:endParaRPr>
                    </a:p>
                  </a:txBody>
                  <a:tcPr marL="124366" marR="124366" marT="62183" marB="62183" anchor="ctr">
                    <a:solidFill>
                      <a:schemeClr val="accent2">
                        <a:lumMod val="20000"/>
                        <a:lumOff val="80000"/>
                      </a:schemeClr>
                    </a:solidFill>
                  </a:tcPr>
                </a:tc>
                <a:tc>
                  <a:txBody>
                    <a:bodyPr/>
                    <a:lstStyle/>
                    <a:p>
                      <a:pPr marL="0" algn="l" defTabSz="914400" rtl="0" eaLnBrk="1" latinLnBrk="0" hangingPunct="1"/>
                      <a:r>
                        <a:rPr lang="en-US" sz="1800" b="0" i="0" kern="1200">
                          <a:solidFill>
                            <a:schemeClr val="dk1"/>
                          </a:solidFill>
                          <a:effectLst/>
                          <a:latin typeface="+mn-lt"/>
                          <a:ea typeface="+mn-ea"/>
                          <a:cs typeface="+mn-cs"/>
                        </a:rPr>
                        <a:t>33</a:t>
                      </a:r>
                    </a:p>
                  </a:txBody>
                  <a:tcPr marL="124366" marR="124366" marT="62183" marB="62183" anchor="ctr">
                    <a:solidFill>
                      <a:schemeClr val="accent2">
                        <a:lumMod val="20000"/>
                        <a:lumOff val="80000"/>
                      </a:schemeClr>
                    </a:solidFill>
                  </a:tcPr>
                </a:tc>
                <a:extLst>
                  <a:ext uri="{0D108BD9-81ED-4DB2-BD59-A6C34878D82A}">
                    <a16:rowId xmlns:a16="http://schemas.microsoft.com/office/drawing/2014/main" val="4012999458"/>
                  </a:ext>
                </a:extLst>
              </a:tr>
              <a:tr h="728718">
                <a:tc>
                  <a:txBody>
                    <a:bodyPr/>
                    <a:lstStyle/>
                    <a:p>
                      <a:r>
                        <a:rPr lang="en-US" sz="1800" b="0" i="0" kern="1200">
                          <a:solidFill>
                            <a:schemeClr val="dk1"/>
                          </a:solidFill>
                          <a:effectLst/>
                          <a:latin typeface="+mn-lt"/>
                          <a:ea typeface="+mn-ea"/>
                          <a:cs typeface="+mn-cs"/>
                        </a:rPr>
                        <a:t>0de3ebf3f856b8278</a:t>
                      </a:r>
                      <a:endParaRPr lang="en-US" sz="1600" b="0" i="0" kern="1200">
                        <a:solidFill>
                          <a:schemeClr val="dk1"/>
                        </a:solidFill>
                        <a:effectLst/>
                        <a:latin typeface="+mj-lt"/>
                        <a:ea typeface="+mn-ea"/>
                        <a:cs typeface="+mn-cs"/>
                      </a:endParaRPr>
                    </a:p>
                  </a:txBody>
                  <a:tcPr marL="124366" marR="124366" marT="62183" marB="62183" anchor="ctr">
                    <a:solidFill>
                      <a:schemeClr val="accent2">
                        <a:lumMod val="20000"/>
                        <a:lumOff val="80000"/>
                      </a:schemeClr>
                    </a:solidFill>
                  </a:tcPr>
                </a:tc>
                <a:tc>
                  <a:txBody>
                    <a:bodyPr/>
                    <a:lstStyle/>
                    <a:p>
                      <a:r>
                        <a:rPr lang="en-US" sz="1800" b="0" i="0" kern="1200">
                          <a:solidFill>
                            <a:schemeClr val="dk1"/>
                          </a:solidFill>
                          <a:effectLst/>
                          <a:latin typeface="+mn-lt"/>
                          <a:ea typeface="+mn-ea"/>
                          <a:cs typeface="+mn-cs"/>
                        </a:rPr>
                        <a:t>https://www.kimt....</a:t>
                      </a:r>
                      <a:endParaRPr lang="en-US" sz="1600">
                        <a:effectLst/>
                        <a:latin typeface="+mj-lt"/>
                      </a:endParaRPr>
                    </a:p>
                  </a:txBody>
                  <a:tcPr marL="76200" marR="76200" marT="76200" marB="76200" anchor="ctr">
                    <a:solidFill>
                      <a:schemeClr val="accent2">
                        <a:lumMod val="20000"/>
                        <a:lumOff val="80000"/>
                      </a:schemeClr>
                    </a:solidFill>
                  </a:tcPr>
                </a:tc>
                <a:tc>
                  <a:txBody>
                    <a:bodyPr/>
                    <a:lstStyle/>
                    <a:p>
                      <a:r>
                        <a:rPr lang="en-US" sz="1800" b="0" i="0" kern="1200">
                          <a:solidFill>
                            <a:schemeClr val="dk1"/>
                          </a:solidFill>
                          <a:effectLst/>
                          <a:latin typeface="+mn-lt"/>
                          <a:ea typeface="+mn-ea"/>
                          <a:cs typeface="+mn-cs"/>
                        </a:rPr>
                        <a:t>Red Lake Nation </a:t>
                      </a:r>
                      <a:r>
                        <a:rPr lang="en-US" sz="1800" b="0" i="0" kern="1200" err="1">
                          <a:solidFill>
                            <a:schemeClr val="dk1"/>
                          </a:solidFill>
                          <a:effectLst/>
                          <a:latin typeface="+mn-lt"/>
                          <a:ea typeface="+mn-ea"/>
                          <a:cs typeface="+mn-cs"/>
                        </a:rPr>
                        <a:t>i</a:t>
                      </a:r>
                      <a:r>
                        <a:rPr lang="en-US" sz="1800" b="0" i="0" kern="1200">
                          <a:solidFill>
                            <a:schemeClr val="dk1"/>
                          </a:solidFill>
                          <a:effectLst/>
                          <a:latin typeface="+mn-lt"/>
                          <a:ea typeface="+mn-ea"/>
                          <a:cs typeface="+mn-cs"/>
                        </a:rPr>
                        <a:t>...</a:t>
                      </a:r>
                      <a:endParaRPr lang="en-US" sz="1600">
                        <a:latin typeface="+mj-lt"/>
                      </a:endParaRPr>
                    </a:p>
                  </a:txBody>
                  <a:tcPr marL="124366" marR="124366" marT="62183" marB="62183" anchor="ctr">
                    <a:solidFill>
                      <a:schemeClr val="accent2">
                        <a:lumMod val="20000"/>
                        <a:lumOff val="80000"/>
                      </a:schemeClr>
                    </a:solidFill>
                  </a:tcPr>
                </a:tc>
                <a:tc>
                  <a:txBody>
                    <a:bodyPr/>
                    <a:lstStyle/>
                    <a:p>
                      <a:r>
                        <a:rPr lang="en-US" sz="1800" b="0" i="0" kern="1200">
                          <a:solidFill>
                            <a:schemeClr val="dk1"/>
                          </a:solidFill>
                          <a:effectLst/>
                          <a:latin typeface="+mn-lt"/>
                          <a:ea typeface="+mn-ea"/>
                          <a:cs typeface="+mn-cs"/>
                        </a:rPr>
                        <a:t>positive</a:t>
                      </a:r>
                      <a:endParaRPr lang="en-US" sz="1600" b="0" i="0" kern="1200">
                        <a:solidFill>
                          <a:schemeClr val="dk1"/>
                        </a:solidFill>
                        <a:effectLst/>
                        <a:latin typeface="+mj-lt"/>
                        <a:ea typeface="+mn-ea"/>
                        <a:cs typeface="+mn-cs"/>
                      </a:endParaRPr>
                    </a:p>
                  </a:txBody>
                  <a:tcPr marL="124366" marR="124366" marT="62183" marB="62183" anchor="ctr">
                    <a:solidFill>
                      <a:schemeClr val="accent2">
                        <a:lumMod val="20000"/>
                        <a:lumOff val="80000"/>
                      </a:schemeClr>
                    </a:solidFill>
                  </a:tcPr>
                </a:tc>
                <a:tc>
                  <a:txBody>
                    <a:bodyPr/>
                    <a:lstStyle/>
                    <a:p>
                      <a:r>
                        <a:rPr lang="en-US" sz="1800" b="0" i="0" kern="1200">
                          <a:solidFill>
                            <a:schemeClr val="dk1"/>
                          </a:solidFill>
                          <a:effectLst/>
                          <a:latin typeface="+mn-lt"/>
                          <a:ea typeface="+mn-ea"/>
                          <a:cs typeface="+mn-cs"/>
                        </a:rPr>
                        <a:t>surprise</a:t>
                      </a:r>
                      <a:endParaRPr lang="en-US" sz="1600" b="0" i="0" kern="1200">
                        <a:solidFill>
                          <a:schemeClr val="dk1"/>
                        </a:solidFill>
                        <a:effectLst/>
                        <a:latin typeface="+mj-lt"/>
                        <a:ea typeface="+mn-ea"/>
                        <a:cs typeface="+mn-cs"/>
                      </a:endParaRPr>
                    </a:p>
                  </a:txBody>
                  <a:tcPr marL="124366" marR="124366" marT="62183" marB="62183" anchor="ctr">
                    <a:solidFill>
                      <a:schemeClr val="accent2">
                        <a:lumMod val="20000"/>
                        <a:lumOff val="80000"/>
                      </a:schemeClr>
                    </a:solidFill>
                  </a:tcPr>
                </a:tc>
                <a:tc>
                  <a:txBody>
                    <a:bodyPr/>
                    <a:lstStyle/>
                    <a:p>
                      <a:pPr marL="0" algn="l" defTabSz="914400" rtl="0" eaLnBrk="1" latinLnBrk="0" hangingPunct="1"/>
                      <a:r>
                        <a:rPr lang="en-US" sz="1800" b="0" i="0" kern="1200">
                          <a:solidFill>
                            <a:schemeClr val="dk1"/>
                          </a:solidFill>
                          <a:effectLst/>
                          <a:latin typeface="+mn-lt"/>
                          <a:ea typeface="+mn-ea"/>
                          <a:cs typeface="+mn-cs"/>
                        </a:rPr>
                        <a:t>55</a:t>
                      </a:r>
                    </a:p>
                  </a:txBody>
                  <a:tcPr marL="124366" marR="124366" marT="62183" marB="62183" anchor="ctr">
                    <a:solidFill>
                      <a:schemeClr val="accent2">
                        <a:lumMod val="20000"/>
                        <a:lumOff val="80000"/>
                      </a:schemeClr>
                    </a:solidFill>
                  </a:tcPr>
                </a:tc>
                <a:extLst>
                  <a:ext uri="{0D108BD9-81ED-4DB2-BD59-A6C34878D82A}">
                    <a16:rowId xmlns:a16="http://schemas.microsoft.com/office/drawing/2014/main" val="2076361052"/>
                  </a:ext>
                </a:extLst>
              </a:tr>
            </a:tbl>
          </a:graphicData>
        </a:graphic>
      </p:graphicFrame>
    </p:spTree>
    <p:extLst>
      <p:ext uri="{BB962C8B-B14F-4D97-AF65-F5344CB8AC3E}">
        <p14:creationId xmlns:p14="http://schemas.microsoft.com/office/powerpoint/2010/main" val="216206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2770632"/>
            <a:ext cx="5693664" cy="3421162"/>
          </a:xfrm>
        </p:spPr>
        <p:txBody>
          <a:bodyPr vert="horz" lIns="91440" tIns="45720" rIns="91440" bIns="45720" rtlCol="0" anchor="t">
            <a:noAutofit/>
          </a:bodyPr>
          <a:lstStyle/>
          <a:p>
            <a:pPr marL="342900" indent="-342900">
              <a:buFont typeface="Arial" panose="020B0604020202020204" pitchFamily="34" charset="0"/>
              <a:buChar char="•"/>
            </a:pPr>
            <a:r>
              <a:rPr lang="en-DE"/>
              <a:t>Solution Overview</a:t>
            </a:r>
            <a:r>
              <a:rPr lang="en-US"/>
              <a:t>​</a:t>
            </a:r>
            <a:r>
              <a:rPr lang="en-DE"/>
              <a:t> &amp;  Architecture</a:t>
            </a:r>
          </a:p>
          <a:p>
            <a:pPr marL="342900" indent="-342900">
              <a:buFont typeface="Arial" panose="020B0604020202020204" pitchFamily="34" charset="0"/>
              <a:buChar char="•"/>
            </a:pPr>
            <a:r>
              <a:rPr lang="en-DE"/>
              <a:t>Models Used</a:t>
            </a:r>
            <a:endParaRPr lang="en-US"/>
          </a:p>
          <a:p>
            <a:pPr marL="342900" indent="-342900">
              <a:buFont typeface="Arial" panose="020B0604020202020204" pitchFamily="34" charset="0"/>
              <a:buChar char="•"/>
            </a:pPr>
            <a:r>
              <a:rPr lang="en-DE"/>
              <a:t>Pipelines</a:t>
            </a:r>
            <a:endParaRPr lang="en-US"/>
          </a:p>
          <a:p>
            <a:pPr marL="342900" indent="-342900">
              <a:buFont typeface="Arial" panose="020B0604020202020204" pitchFamily="34" charset="0"/>
              <a:buChar char="•"/>
            </a:pPr>
            <a:r>
              <a:rPr lang="en-DE"/>
              <a:t>Outcomes</a:t>
            </a:r>
            <a:endParaRPr lang="en-US"/>
          </a:p>
          <a:p>
            <a:pPr marL="342900" indent="-342900">
              <a:buFont typeface="Arial" panose="020B0604020202020204" pitchFamily="34" charset="0"/>
              <a:buChar char="•"/>
            </a:pPr>
            <a:r>
              <a:rPr lang="en-US"/>
              <a:t>​</a:t>
            </a:r>
            <a:r>
              <a:rPr lang="en-DE"/>
              <a:t>Challenges &amp; Opportunities for improvements</a:t>
            </a:r>
          </a:p>
          <a:p>
            <a:r>
              <a:rPr lang="en-US"/>
              <a:t>​</a:t>
            </a:r>
          </a:p>
          <a:p>
            <a:endParaRPr lang="en-US"/>
          </a:p>
        </p:txBody>
      </p:sp>
    </p:spTree>
    <p:extLst>
      <p:ext uri="{BB962C8B-B14F-4D97-AF65-F5344CB8AC3E}">
        <p14:creationId xmlns:p14="http://schemas.microsoft.com/office/powerpoint/2010/main" val="3855531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76558E-7999-A637-FF4D-D08CDE70ED42}"/>
              </a:ext>
            </a:extLst>
          </p:cNvPr>
          <p:cNvSpPr>
            <a:spLocks noGrp="1"/>
          </p:cNvSpPr>
          <p:nvPr>
            <p:ph type="sldNum" sz="quarter" idx="12"/>
          </p:nvPr>
        </p:nvSpPr>
        <p:spPr/>
        <p:txBody>
          <a:bodyPr/>
          <a:lstStyle/>
          <a:p>
            <a:fld id="{48F63A3B-78C7-47BE-AE5E-E10140E04643}" type="slidenum">
              <a:rPr lang="en-US" smtClean="0"/>
              <a:t>30</a:t>
            </a:fld>
            <a:endParaRPr lang="en-US"/>
          </a:p>
        </p:txBody>
      </p:sp>
      <p:sp>
        <p:nvSpPr>
          <p:cNvPr id="5" name="Content Placeholder 2">
            <a:extLst>
              <a:ext uri="{FF2B5EF4-FFF2-40B4-BE49-F238E27FC236}">
                <a16:creationId xmlns:a16="http://schemas.microsoft.com/office/drawing/2014/main" id="{4A2CEFE6-4867-871B-374B-1AF006BA7492}"/>
              </a:ext>
            </a:extLst>
          </p:cNvPr>
          <p:cNvSpPr txBox="1">
            <a:spLocks/>
          </p:cNvSpPr>
          <p:nvPr/>
        </p:nvSpPr>
        <p:spPr>
          <a:xfrm>
            <a:off x="247650" y="1105989"/>
            <a:ext cx="11685270" cy="4918891"/>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id– unique md5 hash of the URL</a:t>
            </a:r>
          </a:p>
          <a:p>
            <a:r>
              <a:rPr lang="en-US" sz="2400" err="1"/>
              <a:t>url</a:t>
            </a:r>
            <a:r>
              <a:rPr lang="en-US" sz="2400"/>
              <a:t> – URL of the article</a:t>
            </a:r>
          </a:p>
          <a:p>
            <a:r>
              <a:rPr lang="en-US" sz="2400"/>
              <a:t>article – cleaned article text</a:t>
            </a:r>
          </a:p>
          <a:p>
            <a:r>
              <a:rPr lang="en-US" sz="2400"/>
              <a:t>sentiment – prediction denoting the sentiment from </a:t>
            </a:r>
            <a:r>
              <a:rPr lang="en-US" sz="1600" b="0">
                <a:solidFill>
                  <a:srgbClr val="C72E0F"/>
                </a:solidFill>
                <a:effectLst/>
                <a:latin typeface="Source Code Pro" panose="020B0509030403020204" pitchFamily="49" charset="0"/>
              </a:rPr>
              <a:t>"negative"</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"neutral"</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"positive"</a:t>
            </a:r>
            <a:endParaRPr lang="en-US" sz="1600" b="0">
              <a:solidFill>
                <a:srgbClr val="000000"/>
              </a:solidFill>
              <a:effectLst/>
              <a:latin typeface="Source Code Pro" panose="020B0509030403020204" pitchFamily="49" charset="0"/>
            </a:endParaRPr>
          </a:p>
          <a:p>
            <a:r>
              <a:rPr lang="en-US" sz="2400"/>
              <a:t>emotion – prediction denoting the emotion from </a:t>
            </a:r>
            <a:r>
              <a:rPr lang="en-US" sz="1600" b="0">
                <a:solidFill>
                  <a:srgbClr val="C72E0F"/>
                </a:solidFill>
                <a:effectLst/>
                <a:latin typeface="Source Code Pro" panose="020B0509030403020204" pitchFamily="49" charset="0"/>
              </a:rPr>
              <a:t>"admiration"</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"amusement"</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"anger"</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"annoyance"</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"approval"</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"caring"</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"confusion"</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"curiosity"</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"desire"</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"disappointment"</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"disapproval"</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"disgust"</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"embarrassment"</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"excitement"</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"fear"</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"gratitude"</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"grief"</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"joy"</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"love"</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"nervousness"</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"optimism"</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"pride"</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"realization"</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"relief"</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"remorse"</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"sadness"</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"surprise"</a:t>
            </a:r>
            <a:r>
              <a:rPr lang="en-US" sz="1600" b="0">
                <a:solidFill>
                  <a:srgbClr val="000000"/>
                </a:solidFill>
                <a:effectLst/>
                <a:latin typeface="Source Code Pro" panose="020B0509030403020204" pitchFamily="49" charset="0"/>
              </a:rPr>
              <a:t>, </a:t>
            </a:r>
            <a:r>
              <a:rPr lang="en-US" sz="1600" b="0">
                <a:solidFill>
                  <a:srgbClr val="C72E0F"/>
                </a:solidFill>
                <a:effectLst/>
                <a:latin typeface="Source Code Pro" panose="020B0509030403020204" pitchFamily="49" charset="0"/>
              </a:rPr>
              <a:t>"neutral"</a:t>
            </a:r>
            <a:endParaRPr lang="en-US" sz="1600" b="0">
              <a:solidFill>
                <a:srgbClr val="000000"/>
              </a:solidFill>
              <a:effectLst/>
              <a:latin typeface="Source Code Pro" panose="020B0509030403020204" pitchFamily="49" charset="0"/>
            </a:endParaRPr>
          </a:p>
          <a:p>
            <a:r>
              <a:rPr lang="en-US" sz="2400"/>
              <a:t>batch – the batch number from the </a:t>
            </a:r>
            <a:r>
              <a:rPr lang="en-US" sz="2400" err="1"/>
              <a:t>bronze_table</a:t>
            </a:r>
            <a:r>
              <a:rPr lang="en-US" sz="2400"/>
              <a:t> from which the URLs were scraped</a:t>
            </a:r>
          </a:p>
          <a:p>
            <a:endParaRPr lang="en-US" sz="2400"/>
          </a:p>
          <a:p>
            <a:pPr marL="795528" lvl="2" indent="0">
              <a:buNone/>
            </a:pPr>
            <a:endParaRPr lang="en-US" sz="1800"/>
          </a:p>
          <a:p>
            <a:pPr lvl="2"/>
            <a:endParaRPr lang="en-US" sz="1800"/>
          </a:p>
          <a:p>
            <a:endParaRPr lang="en-US" sz="2400"/>
          </a:p>
        </p:txBody>
      </p:sp>
      <p:sp>
        <p:nvSpPr>
          <p:cNvPr id="6" name="Title 1">
            <a:extLst>
              <a:ext uri="{FF2B5EF4-FFF2-40B4-BE49-F238E27FC236}">
                <a16:creationId xmlns:a16="http://schemas.microsoft.com/office/drawing/2014/main" id="{5C25937D-C4D7-54A9-BC17-5CD7CA78ECDC}"/>
              </a:ext>
            </a:extLst>
          </p:cNvPr>
          <p:cNvSpPr txBox="1">
            <a:spLocks/>
          </p:cNvSpPr>
          <p:nvPr/>
        </p:nvSpPr>
        <p:spPr>
          <a:xfrm>
            <a:off x="330926" y="225407"/>
            <a:ext cx="10681063" cy="767370"/>
          </a:xfrm>
          <a:prstGeom prst="rect">
            <a:avLst/>
          </a:prstGeom>
        </p:spPr>
        <p:txBody>
          <a:bodyPr vert="horz" lIns="91440" tIns="45720" rIns="91440" bIns="45720" rtlCol="0" anchor="t">
            <a:normAutofit fontScale="90000" lnSpcReduction="100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pPr algn="l">
              <a:lnSpc>
                <a:spcPct val="100000"/>
              </a:lnSpc>
            </a:pPr>
            <a:r>
              <a:rPr lang="en-DE" sz="2800" err="1">
                <a:solidFill>
                  <a:schemeClr val="accent3">
                    <a:lumMod val="75000"/>
                  </a:schemeClr>
                </a:solidFill>
              </a:rPr>
              <a:t>Real-TIME</a:t>
            </a:r>
            <a:r>
              <a:rPr lang="en-DE" sz="2800">
                <a:solidFill>
                  <a:schemeClr val="accent3">
                    <a:lumMod val="75000"/>
                  </a:schemeClr>
                </a:solidFill>
              </a:rPr>
              <a:t> SENTIMENT ANALYSIS</a:t>
            </a:r>
            <a:br>
              <a:rPr lang="en-DE" sz="3200"/>
            </a:br>
            <a:r>
              <a:rPr lang="en-DE" sz="2200">
                <a:solidFill>
                  <a:schemeClr val="tx2">
                    <a:lumMod val="60000"/>
                    <a:lumOff val="40000"/>
                  </a:schemeClr>
                </a:solidFill>
              </a:rPr>
              <a:t>GOLD TABLE FIELDS</a:t>
            </a:r>
            <a:endParaRPr lang="en-US" sz="2200">
              <a:solidFill>
                <a:schemeClr val="tx2">
                  <a:lumMod val="60000"/>
                  <a:lumOff val="40000"/>
                </a:schemeClr>
              </a:solidFill>
            </a:endParaRPr>
          </a:p>
        </p:txBody>
      </p:sp>
    </p:spTree>
    <p:extLst>
      <p:ext uri="{BB962C8B-B14F-4D97-AF65-F5344CB8AC3E}">
        <p14:creationId xmlns:p14="http://schemas.microsoft.com/office/powerpoint/2010/main" val="2741086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D739D5-5407-F633-A799-6F84564CC5B7}"/>
              </a:ext>
            </a:extLst>
          </p:cNvPr>
          <p:cNvSpPr>
            <a:spLocks noGrp="1"/>
          </p:cNvSpPr>
          <p:nvPr>
            <p:ph type="sldNum" sz="quarter" idx="12"/>
          </p:nvPr>
        </p:nvSpPr>
        <p:spPr/>
        <p:txBody>
          <a:bodyPr/>
          <a:lstStyle/>
          <a:p>
            <a:fld id="{48F63A3B-78C7-47BE-AE5E-E10140E04643}" type="slidenum">
              <a:rPr lang="en-US" smtClean="0"/>
              <a:t>31</a:t>
            </a:fld>
            <a:endParaRPr lang="en-US"/>
          </a:p>
        </p:txBody>
      </p:sp>
      <p:sp>
        <p:nvSpPr>
          <p:cNvPr id="6" name="Title 1">
            <a:extLst>
              <a:ext uri="{FF2B5EF4-FFF2-40B4-BE49-F238E27FC236}">
                <a16:creationId xmlns:a16="http://schemas.microsoft.com/office/drawing/2014/main" id="{93129417-261E-44E0-A6F4-72AA946B12EF}"/>
              </a:ext>
            </a:extLst>
          </p:cNvPr>
          <p:cNvSpPr txBox="1">
            <a:spLocks/>
          </p:cNvSpPr>
          <p:nvPr/>
        </p:nvSpPr>
        <p:spPr>
          <a:xfrm>
            <a:off x="330926" y="225407"/>
            <a:ext cx="10681063" cy="767370"/>
          </a:xfrm>
          <a:prstGeom prst="rect">
            <a:avLst/>
          </a:prstGeom>
        </p:spPr>
        <p:txBody>
          <a:bodyPr vert="horz" lIns="91440" tIns="45720" rIns="91440" bIns="45720" rtlCol="0" anchor="t">
            <a:normAutofit fontScale="90000" lnSpcReduction="100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pPr algn="l">
              <a:lnSpc>
                <a:spcPct val="100000"/>
              </a:lnSpc>
            </a:pPr>
            <a:r>
              <a:rPr lang="en-DE" sz="2800" err="1">
                <a:solidFill>
                  <a:schemeClr val="accent3">
                    <a:lumMod val="75000"/>
                  </a:schemeClr>
                </a:solidFill>
              </a:rPr>
              <a:t>Real-TIME</a:t>
            </a:r>
            <a:r>
              <a:rPr lang="en-DE" sz="2800">
                <a:solidFill>
                  <a:schemeClr val="accent3">
                    <a:lumMod val="75000"/>
                  </a:schemeClr>
                </a:solidFill>
              </a:rPr>
              <a:t> SENTIMENT ANALYSIS</a:t>
            </a:r>
            <a:br>
              <a:rPr lang="en-DE" sz="3200"/>
            </a:br>
            <a:r>
              <a:rPr lang="en-DE" sz="2200">
                <a:solidFill>
                  <a:schemeClr val="tx2">
                    <a:lumMod val="60000"/>
                    <a:lumOff val="40000"/>
                  </a:schemeClr>
                </a:solidFill>
              </a:rPr>
              <a:t>SNAPSHOT of GOLD TABLE</a:t>
            </a:r>
            <a:endParaRPr lang="en-US" sz="2200">
              <a:solidFill>
                <a:schemeClr val="tx2">
                  <a:lumMod val="60000"/>
                  <a:lumOff val="40000"/>
                </a:schemeClr>
              </a:solidFill>
            </a:endParaRPr>
          </a:p>
        </p:txBody>
      </p:sp>
      <p:pic>
        <p:nvPicPr>
          <p:cNvPr id="2" name="Picture 1">
            <a:extLst>
              <a:ext uri="{FF2B5EF4-FFF2-40B4-BE49-F238E27FC236}">
                <a16:creationId xmlns:a16="http://schemas.microsoft.com/office/drawing/2014/main" id="{EB297869-A24E-2E4C-3387-AA7E80F34260}"/>
              </a:ext>
            </a:extLst>
          </p:cNvPr>
          <p:cNvPicPr>
            <a:picLocks noChangeAspect="1"/>
          </p:cNvPicPr>
          <p:nvPr/>
        </p:nvPicPr>
        <p:blipFill>
          <a:blip r:embed="rId2"/>
          <a:stretch>
            <a:fillRect/>
          </a:stretch>
        </p:blipFill>
        <p:spPr>
          <a:xfrm>
            <a:off x="266700" y="1733550"/>
            <a:ext cx="11658600" cy="3390900"/>
          </a:xfrm>
          <a:prstGeom prst="rect">
            <a:avLst/>
          </a:prstGeom>
        </p:spPr>
      </p:pic>
    </p:spTree>
    <p:extLst>
      <p:ext uri="{BB962C8B-B14F-4D97-AF65-F5344CB8AC3E}">
        <p14:creationId xmlns:p14="http://schemas.microsoft.com/office/powerpoint/2010/main" val="2335850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03962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029097" y="2801112"/>
            <a:ext cx="7254240" cy="768096"/>
          </a:xfrm>
        </p:spPr>
        <p:txBody>
          <a:bodyPr/>
          <a:lstStyle/>
          <a:p>
            <a:r>
              <a:rPr lang="en-DE" sz="4400" b="1">
                <a:solidFill>
                  <a:schemeClr val="accent6"/>
                </a:solidFill>
                <a:latin typeface="Arial Black" panose="020B0604020202020204" pitchFamily="34" charset="0"/>
                <a:cs typeface="Arial Black" panose="020B0604020202020204" pitchFamily="34" charset="0"/>
              </a:rPr>
              <a:t>Solution OVERVIEW &amp; ARCHITECTURE</a:t>
            </a:r>
            <a:br>
              <a:rPr lang="en-DE" sz="4400" b="1">
                <a:solidFill>
                  <a:schemeClr val="accent6"/>
                </a:solidFill>
                <a:latin typeface="Arial Black" panose="020B0604020202020204" pitchFamily="34" charset="0"/>
                <a:cs typeface="Arial Black" panose="020B0604020202020204" pitchFamily="34" charset="0"/>
              </a:rPr>
            </a:br>
            <a:endParaRPr lang="en-US" sz="4400" b="1">
              <a:solidFill>
                <a:schemeClr val="accent6"/>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240371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243840" y="6461611"/>
            <a:ext cx="218008" cy="215444"/>
          </a:xfrm>
          <a:prstGeom prst="rect">
            <a:avLst/>
          </a:prstGeom>
        </p:spPr>
        <p:txBody>
          <a:bodyPr vert="horz" wrap="none" lIns="0" tIns="0" rIns="0" bIns="0" rtlCol="0" anchor="ctr">
            <a:spAutoFit/>
          </a:bodyPr>
          <a:lstStyle>
            <a:defPPr>
              <a:defRPr lang="en-US"/>
            </a:defPPr>
            <a:lvl1pPr marL="0" algn="l" defTabSz="914400" rtl="0" eaLnBrk="1" latinLnBrk="0" hangingPunct="1">
              <a:defRPr sz="1400" b="0" kern="1200">
                <a:solidFill>
                  <a:schemeClr val="bg2">
                    <a:lumMod val="50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9EBFD1A-B7A0-466A-B83C-FDA8DD378B8A}" type="slidenum">
              <a:rPr lang="en-US" smtClean="0">
                <a:solidFill>
                  <a:srgbClr val="A7A9AC">
                    <a:lumMod val="50000"/>
                  </a:srgbClr>
                </a:solidFill>
              </a:rPr>
              <a:pPr/>
              <a:t>5</a:t>
            </a:fld>
            <a:endParaRPr lang="en-US"/>
          </a:p>
        </p:txBody>
      </p:sp>
      <p:grpSp>
        <p:nvGrpSpPr>
          <p:cNvPr id="12" name="Group 11">
            <a:extLst>
              <a:ext uri="{FF2B5EF4-FFF2-40B4-BE49-F238E27FC236}">
                <a16:creationId xmlns:a16="http://schemas.microsoft.com/office/drawing/2014/main" id="{0F84560E-D03E-63EF-A753-6F38787E26BB}"/>
              </a:ext>
            </a:extLst>
          </p:cNvPr>
          <p:cNvGrpSpPr/>
          <p:nvPr/>
        </p:nvGrpSpPr>
        <p:grpSpPr>
          <a:xfrm>
            <a:off x="6096000" y="1032017"/>
            <a:ext cx="5474720" cy="3298285"/>
            <a:chOff x="356943" y="3903184"/>
            <a:chExt cx="5474720" cy="3298285"/>
          </a:xfrm>
        </p:grpSpPr>
        <p:sp>
          <p:nvSpPr>
            <p:cNvPr id="218" name="TextBox 16"/>
            <p:cNvSpPr txBox="1">
              <a:spLocks noChangeArrowheads="1"/>
            </p:cNvSpPr>
            <p:nvPr/>
          </p:nvSpPr>
          <p:spPr bwMode="auto">
            <a:xfrm>
              <a:off x="356943" y="3903184"/>
              <a:ext cx="5474720" cy="427627"/>
            </a:xfrm>
            <a:prstGeom prst="rect">
              <a:avLst/>
            </a:prstGeom>
            <a:solidFill>
              <a:srgbClr val="336699"/>
            </a:solidFill>
            <a:ln w="9525" algn="ctr">
              <a:solidFill>
                <a:srgbClr val="969696"/>
              </a:solid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E" sz="20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Challenges</a:t>
              </a:r>
              <a:endParaRPr kumimoji="0" lang="en-US" sz="20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19" name="Rectangle 114"/>
            <p:cNvSpPr txBox="1">
              <a:spLocks noChangeArrowheads="1"/>
            </p:cNvSpPr>
            <p:nvPr/>
          </p:nvSpPr>
          <p:spPr bwMode="auto">
            <a:xfrm>
              <a:off x="356945" y="4330811"/>
              <a:ext cx="5474716" cy="2870658"/>
            </a:xfrm>
            <a:prstGeom prst="rect">
              <a:avLst/>
            </a:prstGeom>
            <a:noFill/>
            <a:ln w="9525">
              <a:solidFill>
                <a:sysClr val="window" lastClr="FFFFFF">
                  <a:lumMod val="75000"/>
                </a:sysClr>
              </a:solidFill>
              <a:miter lim="800000"/>
              <a:headEnd/>
              <a:tailEnd/>
            </a:ln>
          </p:spPr>
          <p:txBody>
            <a:bodyPr wrap="square" lIns="91440" tIns="45720" rIns="91440" bIns="45720" anchor="t">
              <a:spAutoFit/>
            </a:bodyPr>
            <a:lstStyle/>
            <a:p>
              <a:pPr marL="285750"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In a batch, when we have 2 or more news articles from same source, and when we try to process them only one article gets processed. </a:t>
              </a:r>
            </a:p>
            <a:p>
              <a:pPr marL="285750" indent="-285750">
                <a:lnSpc>
                  <a:spcPct val="110000"/>
                </a:lnSpc>
                <a:spcBef>
                  <a:spcPts val="75"/>
                </a:spcBef>
                <a:buClr>
                  <a:srgbClr val="3F3F3F"/>
                </a:buClr>
                <a:buSzPct val="100000"/>
                <a:buFont typeface="Arial" panose="020B0604020202020204" pitchFamily="34" charset="0"/>
                <a:buChar char="•"/>
                <a:defRPr/>
              </a:pPr>
              <a:r>
                <a:rPr lang="en-DE">
                  <a:latin typeface="Calibri"/>
                  <a:cs typeface="Calibri"/>
                </a:rPr>
                <a:t>Successive article cannot process as the config agent interprets our streaming pipeline to be a bot and prevents further access to download article.</a:t>
              </a: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US">
                <a:latin typeface="Calibri" panose="020F0502020204030204" pitchFamily="34" charset="0"/>
              </a:endParaRPr>
            </a:p>
          </p:txBody>
        </p:sp>
      </p:grpSp>
      <p:grpSp>
        <p:nvGrpSpPr>
          <p:cNvPr id="13" name="Group 12"/>
          <p:cNvGrpSpPr/>
          <p:nvPr/>
        </p:nvGrpSpPr>
        <p:grpSpPr>
          <a:xfrm>
            <a:off x="418756" y="1041621"/>
            <a:ext cx="5474722" cy="1324483"/>
            <a:chOff x="558798" y="866742"/>
            <a:chExt cx="3923312" cy="1880807"/>
          </a:xfrm>
        </p:grpSpPr>
        <p:sp>
          <p:nvSpPr>
            <p:cNvPr id="14" name="Rectangle 114"/>
            <p:cNvSpPr txBox="1">
              <a:spLocks noChangeArrowheads="1"/>
            </p:cNvSpPr>
            <p:nvPr/>
          </p:nvSpPr>
          <p:spPr bwMode="auto">
            <a:xfrm>
              <a:off x="558798" y="1342698"/>
              <a:ext cx="3923312" cy="1404851"/>
            </a:xfrm>
            <a:prstGeom prst="rect">
              <a:avLst/>
            </a:prstGeom>
            <a:noFill/>
            <a:ln w="9525">
              <a:solidFill>
                <a:sysClr val="window" lastClr="FFFFFF">
                  <a:lumMod val="75000"/>
                </a:sysClr>
              </a:solidFill>
              <a:miter lim="800000"/>
              <a:headEnd/>
              <a:tailEnd/>
            </a:ln>
          </p:spPr>
          <p:txBody>
            <a:bodyPr wrap="square">
              <a:spAutoFit/>
            </a:bodyPr>
            <a:lstStyle/>
            <a:p>
              <a:pPr marL="285750" indent="-285750">
                <a:lnSpc>
                  <a:spcPct val="110000"/>
                </a:lnSpc>
                <a:spcBef>
                  <a:spcPts val="75"/>
                </a:spcBef>
                <a:buClr>
                  <a:srgbClr val="3F3F3F"/>
                </a:buClr>
                <a:buSzPct val="100000"/>
                <a:buFont typeface="Arial" panose="020B0604020202020204" pitchFamily="34" charset="0"/>
                <a:buChar char="•"/>
                <a:defRPr/>
              </a:pPr>
              <a:r>
                <a:rPr lang="en-US" sz="1800">
                  <a:effectLst/>
                  <a:latin typeface="Calibri" panose="020F0502020204030204" pitchFamily="34" charset="0"/>
                  <a:ea typeface="Calibri" panose="020F0502020204030204" pitchFamily="34" charset="0"/>
                </a:rPr>
                <a:t>The objective of this use case is to use the GDELT 2.0 data to process the new</a:t>
              </a:r>
              <a:r>
                <a:rPr lang="en-DE" sz="1800">
                  <a:effectLst/>
                  <a:latin typeface="Calibri" panose="020F0502020204030204" pitchFamily="34" charset="0"/>
                  <a:ea typeface="Calibri" panose="020F0502020204030204" pitchFamily="34" charset="0"/>
                </a:rPr>
                <a:t>s</a:t>
              </a:r>
              <a:r>
                <a:rPr lang="en-US" sz="1800">
                  <a:effectLst/>
                  <a:latin typeface="Calibri" panose="020F0502020204030204" pitchFamily="34" charset="0"/>
                  <a:ea typeface="Calibri" panose="020F0502020204030204" pitchFamily="34" charset="0"/>
                </a:rPr>
                <a:t> streams and score their sentiments in </a:t>
              </a:r>
              <a:r>
                <a:rPr lang="en-US" sz="1800" b="1">
                  <a:effectLst/>
                  <a:latin typeface="Calibri" panose="020F0502020204030204" pitchFamily="34" charset="0"/>
                  <a:ea typeface="Calibri" panose="020F0502020204030204" pitchFamily="34" charset="0"/>
                </a:rPr>
                <a:t>real</a:t>
              </a:r>
              <a:r>
                <a:rPr lang="en-DE" sz="1800" b="1">
                  <a:effectLst/>
                  <a:latin typeface="Calibri" panose="020F0502020204030204" pitchFamily="34" charset="0"/>
                  <a:ea typeface="Calibri" panose="020F0502020204030204" pitchFamily="34" charset="0"/>
                </a:rPr>
                <a:t>-</a:t>
              </a:r>
              <a:r>
                <a:rPr lang="en-US" sz="1800" b="1">
                  <a:effectLst/>
                  <a:latin typeface="Calibri" panose="020F0502020204030204" pitchFamily="34" charset="0"/>
                  <a:ea typeface="Calibri" panose="020F0502020204030204" pitchFamily="34" charset="0"/>
                </a:rPr>
                <a:t>time</a:t>
              </a:r>
              <a:r>
                <a:rPr lang="en-US" sz="1800">
                  <a:effectLst/>
                  <a:latin typeface="Calibri" panose="020F0502020204030204" pitchFamily="34" charset="0"/>
                  <a:ea typeface="Calibri" panose="020F0502020204030204" pitchFamily="34" charset="0"/>
                </a:rPr>
                <a:t>.</a:t>
              </a:r>
              <a:endParaRPr lang="en-US" sz="1600" kern="0">
                <a:solidFill>
                  <a:srgbClr val="0C0C0C"/>
                </a:solidFill>
                <a:latin typeface="Segoe UI" panose="020B0502040204020203" pitchFamily="34" charset="0"/>
                <a:cs typeface="Segoe UI" panose="020B0502040204020203" pitchFamily="34" charset="0"/>
              </a:endParaRPr>
            </a:p>
          </p:txBody>
        </p:sp>
        <p:sp>
          <p:nvSpPr>
            <p:cNvPr id="15" name="TextBox 14"/>
            <p:cNvSpPr txBox="1">
              <a:spLocks noChangeArrowheads="1"/>
            </p:cNvSpPr>
            <p:nvPr/>
          </p:nvSpPr>
          <p:spPr bwMode="auto">
            <a:xfrm>
              <a:off x="558798" y="866742"/>
              <a:ext cx="3923311" cy="475957"/>
            </a:xfrm>
            <a:prstGeom prst="rect">
              <a:avLst/>
            </a:prstGeom>
            <a:solidFill>
              <a:srgbClr val="336699"/>
            </a:solidFill>
            <a:ln w="9525" algn="ctr">
              <a:solidFill>
                <a:srgbClr val="969696"/>
              </a:solid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Objective</a:t>
              </a:r>
              <a:endParaRPr kumimoji="0" lang="en-US" sz="16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7" name="Group 6">
            <a:extLst>
              <a:ext uri="{FF2B5EF4-FFF2-40B4-BE49-F238E27FC236}">
                <a16:creationId xmlns:a16="http://schemas.microsoft.com/office/drawing/2014/main" id="{C2263B77-0F48-7B50-C2AB-8BEF47979166}"/>
              </a:ext>
            </a:extLst>
          </p:cNvPr>
          <p:cNvGrpSpPr/>
          <p:nvPr/>
        </p:nvGrpSpPr>
        <p:grpSpPr>
          <a:xfrm>
            <a:off x="418756" y="2399640"/>
            <a:ext cx="5474722" cy="1968955"/>
            <a:chOff x="558798" y="866742"/>
            <a:chExt cx="3923312" cy="2795978"/>
          </a:xfrm>
        </p:grpSpPr>
        <p:sp>
          <p:nvSpPr>
            <p:cNvPr id="8" name="Rectangle 114">
              <a:extLst>
                <a:ext uri="{FF2B5EF4-FFF2-40B4-BE49-F238E27FC236}">
                  <a16:creationId xmlns:a16="http://schemas.microsoft.com/office/drawing/2014/main" id="{33B65187-5B01-C495-BF8A-B068A060225B}"/>
                </a:ext>
              </a:extLst>
            </p:cNvPr>
            <p:cNvSpPr txBox="1">
              <a:spLocks noChangeArrowheads="1"/>
            </p:cNvSpPr>
            <p:nvPr/>
          </p:nvSpPr>
          <p:spPr bwMode="auto">
            <a:xfrm>
              <a:off x="558798" y="1356085"/>
              <a:ext cx="3923312" cy="2306635"/>
            </a:xfrm>
            <a:prstGeom prst="rect">
              <a:avLst/>
            </a:prstGeom>
            <a:noFill/>
            <a:ln w="9525">
              <a:solidFill>
                <a:sysClr val="window" lastClr="FFFFFF">
                  <a:lumMod val="75000"/>
                </a:sysClr>
              </a:solidFill>
              <a:miter lim="800000"/>
              <a:headEnd/>
              <a:tailEnd/>
            </a:ln>
          </p:spPr>
          <p:txBody>
            <a:bodyPr wrap="square">
              <a:spAutoFit/>
            </a:bodyPr>
            <a:lstStyle/>
            <a:p>
              <a:pPr marL="285750" indent="-285750">
                <a:lnSpc>
                  <a:spcPct val="110000"/>
                </a:lnSpc>
                <a:spcBef>
                  <a:spcPts val="75"/>
                </a:spcBef>
                <a:buClr>
                  <a:srgbClr val="3F3F3F"/>
                </a:buClr>
                <a:buSzPct val="100000"/>
                <a:buFont typeface="Arial" panose="020B0604020202020204" pitchFamily="34" charset="0"/>
                <a:buChar char="•"/>
                <a:defRPr/>
              </a:pPr>
              <a:r>
                <a:rPr lang="en-US" sz="1800">
                  <a:effectLst/>
                  <a:latin typeface="Calibri" panose="020F0502020204030204" pitchFamily="34" charset="0"/>
                  <a:ea typeface="Calibri" panose="020F0502020204030204" pitchFamily="34" charset="0"/>
                </a:rPr>
                <a:t>Stream and process new data coming in every 15 mins into Delta tables.</a:t>
              </a:r>
            </a:p>
            <a:p>
              <a:pPr marL="285750" indent="-285750">
                <a:lnSpc>
                  <a:spcPct val="110000"/>
                </a:lnSpc>
                <a:spcBef>
                  <a:spcPts val="75"/>
                </a:spcBef>
                <a:buClr>
                  <a:srgbClr val="3F3F3F"/>
                </a:buClr>
                <a:buSzPct val="100000"/>
                <a:buFont typeface="Arial" panose="020B0604020202020204" pitchFamily="34" charset="0"/>
                <a:buChar char="•"/>
                <a:defRPr/>
              </a:pPr>
              <a:r>
                <a:rPr lang="en-US" sz="1800">
                  <a:effectLst/>
                  <a:latin typeface="Calibri" panose="020F0502020204030204" pitchFamily="34" charset="0"/>
                  <a:ea typeface="Calibri" panose="020F0502020204030204" pitchFamily="34" charset="0"/>
                </a:rPr>
                <a:t>For each record using the article source URL, extract/scrape text data.</a:t>
              </a:r>
            </a:p>
            <a:p>
              <a:pPr marL="285750" indent="-285750">
                <a:lnSpc>
                  <a:spcPct val="110000"/>
                </a:lnSpc>
                <a:spcBef>
                  <a:spcPts val="75"/>
                </a:spcBef>
                <a:buClr>
                  <a:srgbClr val="3F3F3F"/>
                </a:buClr>
                <a:buSzPct val="100000"/>
                <a:buFont typeface="Arial" panose="020B0604020202020204" pitchFamily="34" charset="0"/>
                <a:buChar char="•"/>
                <a:defRPr/>
              </a:pPr>
              <a:r>
                <a:rPr lang="en-US" sz="1800">
                  <a:effectLst/>
                  <a:latin typeface="Calibri" panose="020F0502020204030204" pitchFamily="34" charset="0"/>
                  <a:ea typeface="Calibri" panose="020F0502020204030204" pitchFamily="34" charset="0"/>
                </a:rPr>
                <a:t>For the clean text, score the sentiments in real time.</a:t>
              </a:r>
              <a:endParaRPr lang="en-US" sz="1600" kern="0">
                <a:solidFill>
                  <a:srgbClr val="0C0C0C"/>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1A1E6CA5-D7DC-57B2-37A7-48798FE3F9BC}"/>
                </a:ext>
              </a:extLst>
            </p:cNvPr>
            <p:cNvSpPr txBox="1">
              <a:spLocks noChangeArrowheads="1"/>
            </p:cNvSpPr>
            <p:nvPr/>
          </p:nvSpPr>
          <p:spPr bwMode="auto">
            <a:xfrm>
              <a:off x="558798" y="866742"/>
              <a:ext cx="3923311" cy="475958"/>
            </a:xfrm>
            <a:prstGeom prst="rect">
              <a:avLst/>
            </a:prstGeom>
            <a:solidFill>
              <a:srgbClr val="336699"/>
            </a:solidFill>
            <a:ln w="9525" algn="ctr">
              <a:solidFill>
                <a:srgbClr val="969696"/>
              </a:solid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Motivation</a:t>
              </a:r>
              <a:endParaRPr kumimoji="0" lang="en-US" sz="16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6" name="Title 1">
            <a:extLst>
              <a:ext uri="{FF2B5EF4-FFF2-40B4-BE49-F238E27FC236}">
                <a16:creationId xmlns:a16="http://schemas.microsoft.com/office/drawing/2014/main" id="{D624A7CC-F419-75E2-ED22-7F153A86FB94}"/>
              </a:ext>
            </a:extLst>
          </p:cNvPr>
          <p:cNvSpPr txBox="1">
            <a:spLocks/>
          </p:cNvSpPr>
          <p:nvPr/>
        </p:nvSpPr>
        <p:spPr>
          <a:xfrm>
            <a:off x="340941" y="225407"/>
            <a:ext cx="10671048" cy="768096"/>
          </a:xfrm>
          <a:prstGeom prst="rect">
            <a:avLst/>
          </a:prstGeom>
        </p:spPr>
        <p:txBody>
          <a:bodyPr vert="horz" lIns="91440" tIns="45720" rIns="91440" bIns="45720" rtlCol="0" anchor="t">
            <a:normAutofit fontScale="90000" lnSpcReduction="100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pPr algn="l">
              <a:lnSpc>
                <a:spcPct val="100000"/>
              </a:lnSpc>
            </a:pPr>
            <a:r>
              <a:rPr lang="en-DE" sz="2800">
                <a:solidFill>
                  <a:schemeClr val="accent3">
                    <a:lumMod val="75000"/>
                  </a:schemeClr>
                </a:solidFill>
              </a:rPr>
              <a:t>Real-Time SENTIMENT ANALYSIS</a:t>
            </a:r>
            <a:br>
              <a:rPr lang="en-DE" sz="3200"/>
            </a:br>
            <a:r>
              <a:rPr lang="en-DE" sz="2200">
                <a:solidFill>
                  <a:schemeClr val="tx2">
                    <a:lumMod val="60000"/>
                    <a:lumOff val="40000"/>
                  </a:schemeClr>
                </a:solidFill>
              </a:rPr>
              <a:t>Solution OVERVIEW</a:t>
            </a:r>
            <a:endParaRPr lang="en-US" sz="2200">
              <a:solidFill>
                <a:schemeClr val="tx2">
                  <a:lumMod val="60000"/>
                  <a:lumOff val="40000"/>
                </a:schemeClr>
              </a:solidFill>
            </a:endParaRPr>
          </a:p>
        </p:txBody>
      </p:sp>
      <p:grpSp>
        <p:nvGrpSpPr>
          <p:cNvPr id="20" name="Group 19">
            <a:extLst>
              <a:ext uri="{FF2B5EF4-FFF2-40B4-BE49-F238E27FC236}">
                <a16:creationId xmlns:a16="http://schemas.microsoft.com/office/drawing/2014/main" id="{CD6A0B8B-DF3B-784D-CB29-D0C0072D43C9}"/>
              </a:ext>
            </a:extLst>
          </p:cNvPr>
          <p:cNvGrpSpPr/>
          <p:nvPr/>
        </p:nvGrpSpPr>
        <p:grpSpPr>
          <a:xfrm>
            <a:off x="418756" y="4502658"/>
            <a:ext cx="11085270" cy="2230885"/>
            <a:chOff x="558798" y="866742"/>
            <a:chExt cx="3923312" cy="3167924"/>
          </a:xfrm>
        </p:grpSpPr>
        <p:sp>
          <p:nvSpPr>
            <p:cNvPr id="21" name="Rectangle 114">
              <a:extLst>
                <a:ext uri="{FF2B5EF4-FFF2-40B4-BE49-F238E27FC236}">
                  <a16:creationId xmlns:a16="http://schemas.microsoft.com/office/drawing/2014/main" id="{2AD032C5-DD35-A208-BE2C-B2398EE809B0}"/>
                </a:ext>
              </a:extLst>
            </p:cNvPr>
            <p:cNvSpPr txBox="1">
              <a:spLocks noChangeArrowheads="1"/>
            </p:cNvSpPr>
            <p:nvPr/>
          </p:nvSpPr>
          <p:spPr bwMode="auto">
            <a:xfrm>
              <a:off x="558798" y="1342698"/>
              <a:ext cx="3923312" cy="2691968"/>
            </a:xfrm>
            <a:prstGeom prst="rect">
              <a:avLst/>
            </a:prstGeom>
            <a:noFill/>
            <a:ln w="9525">
              <a:solidFill>
                <a:sysClr val="window" lastClr="FFFFFF">
                  <a:lumMod val="75000"/>
                </a:sysClr>
              </a:solidFill>
              <a:miter lim="800000"/>
              <a:headEnd/>
              <a:tailEnd/>
            </a:ln>
          </p:spPr>
          <p:txBody>
            <a:bodyPr wrap="square">
              <a:spAutoFit/>
            </a:bodyPr>
            <a:lstStyle/>
            <a:p>
              <a:pPr marL="285750" indent="-285750">
                <a:lnSpc>
                  <a:spcPct val="110000"/>
                </a:lnSpc>
                <a:spcBef>
                  <a:spcPts val="75"/>
                </a:spcBef>
                <a:buClr>
                  <a:srgbClr val="3F3F3F"/>
                </a:buClr>
                <a:buSzPct val="100000"/>
                <a:buFont typeface="Arial" panose="020B0604020202020204" pitchFamily="34" charset="0"/>
                <a:buChar char="•"/>
                <a:defRPr/>
              </a:pPr>
              <a:endParaRPr lang="en-DE" kern="0">
                <a:solidFill>
                  <a:srgbClr val="0C0C0C"/>
                </a:solidFill>
                <a:latin typeface="Calibri" panose="020F0502020204030204" pitchFamily="34" charset="0"/>
                <a:cs typeface="Segoe UI" panose="020B0502040204020203"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kern="0">
                <a:solidFill>
                  <a:srgbClr val="0C0C0C"/>
                </a:solidFill>
                <a:latin typeface="Calibri" panose="020F0502020204030204" pitchFamily="34" charset="0"/>
                <a:cs typeface="Segoe UI" panose="020B0502040204020203"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kern="0">
                <a:solidFill>
                  <a:srgbClr val="0C0C0C"/>
                </a:solidFill>
                <a:latin typeface="Calibri" panose="020F0502020204030204" pitchFamily="34" charset="0"/>
                <a:cs typeface="Segoe UI" panose="020B0502040204020203"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kern="0">
                <a:solidFill>
                  <a:srgbClr val="0C0C0C"/>
                </a:solidFill>
                <a:latin typeface="Calibri" panose="020F0502020204030204" pitchFamily="34" charset="0"/>
                <a:cs typeface="Segoe UI" panose="020B0502040204020203"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sz="1600" kern="0">
                <a:solidFill>
                  <a:srgbClr val="0C0C0C"/>
                </a:solidFill>
                <a:latin typeface="Calibri" panose="020F0502020204030204" pitchFamily="34" charset="0"/>
                <a:cs typeface="Segoe UI" panose="020B0502040204020203"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US" sz="1600" kern="0">
                <a:solidFill>
                  <a:srgbClr val="0C0C0C"/>
                </a:solidFill>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844DF833-FBB5-8F88-4A01-297B40E95F9E}"/>
                </a:ext>
              </a:extLst>
            </p:cNvPr>
            <p:cNvSpPr txBox="1">
              <a:spLocks noChangeArrowheads="1"/>
            </p:cNvSpPr>
            <p:nvPr/>
          </p:nvSpPr>
          <p:spPr bwMode="auto">
            <a:xfrm>
              <a:off x="558798" y="866742"/>
              <a:ext cx="3923311" cy="475957"/>
            </a:xfrm>
            <a:prstGeom prst="rect">
              <a:avLst/>
            </a:prstGeom>
            <a:solidFill>
              <a:srgbClr val="336699"/>
            </a:solidFill>
            <a:ln w="9525" algn="ctr">
              <a:solidFill>
                <a:srgbClr val="969696"/>
              </a:solid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E" sz="20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Flow</a:t>
              </a:r>
              <a:endParaRPr kumimoji="0" lang="en-US" sz="16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aphicFrame>
        <p:nvGraphicFramePr>
          <p:cNvPr id="24" name="Table 5">
            <a:extLst>
              <a:ext uri="{FF2B5EF4-FFF2-40B4-BE49-F238E27FC236}">
                <a16:creationId xmlns:a16="http://schemas.microsoft.com/office/drawing/2014/main" id="{FC6E8D38-1E73-61CA-10E4-4D07DE19E120}"/>
              </a:ext>
            </a:extLst>
          </p:cNvPr>
          <p:cNvGraphicFramePr>
            <a:graphicFrameLocks noGrp="1"/>
          </p:cNvGraphicFramePr>
          <p:nvPr>
            <p:extLst>
              <p:ext uri="{D42A27DB-BD31-4B8C-83A1-F6EECF244321}">
                <p14:modId xmlns:p14="http://schemas.microsoft.com/office/powerpoint/2010/main" val="1313841877"/>
              </p:ext>
            </p:extLst>
          </p:nvPr>
        </p:nvGraphicFramePr>
        <p:xfrm>
          <a:off x="2386172" y="5692066"/>
          <a:ext cx="7680960" cy="951284"/>
        </p:xfrm>
        <a:graphic>
          <a:graphicData uri="http://schemas.openxmlformats.org/drawingml/2006/table">
            <a:tbl>
              <a:tblPr firstRow="1" bandRow="1">
                <a:tableStyleId>{5C22544A-7EE6-4342-B048-85BDC9FD1C3A}</a:tableStyleId>
              </a:tblPr>
              <a:tblGrid>
                <a:gridCol w="539909">
                  <a:extLst>
                    <a:ext uri="{9D8B030D-6E8A-4147-A177-3AD203B41FA5}">
                      <a16:colId xmlns:a16="http://schemas.microsoft.com/office/drawing/2014/main" val="1516077622"/>
                    </a:ext>
                  </a:extLst>
                </a:gridCol>
                <a:gridCol w="708226">
                  <a:extLst>
                    <a:ext uri="{9D8B030D-6E8A-4147-A177-3AD203B41FA5}">
                      <a16:colId xmlns:a16="http://schemas.microsoft.com/office/drawing/2014/main" val="2089637571"/>
                    </a:ext>
                  </a:extLst>
                </a:gridCol>
                <a:gridCol w="1191007">
                  <a:extLst>
                    <a:ext uri="{9D8B030D-6E8A-4147-A177-3AD203B41FA5}">
                      <a16:colId xmlns:a16="http://schemas.microsoft.com/office/drawing/2014/main" val="3457949999"/>
                    </a:ext>
                  </a:extLst>
                </a:gridCol>
                <a:gridCol w="619532">
                  <a:extLst>
                    <a:ext uri="{9D8B030D-6E8A-4147-A177-3AD203B41FA5}">
                      <a16:colId xmlns:a16="http://schemas.microsoft.com/office/drawing/2014/main" val="2463082496"/>
                    </a:ext>
                  </a:extLst>
                </a:gridCol>
                <a:gridCol w="1306713">
                  <a:extLst>
                    <a:ext uri="{9D8B030D-6E8A-4147-A177-3AD203B41FA5}">
                      <a16:colId xmlns:a16="http://schemas.microsoft.com/office/drawing/2014/main" val="240470439"/>
                    </a:ext>
                  </a:extLst>
                </a:gridCol>
                <a:gridCol w="1331910">
                  <a:extLst>
                    <a:ext uri="{9D8B030D-6E8A-4147-A177-3AD203B41FA5}">
                      <a16:colId xmlns:a16="http://schemas.microsoft.com/office/drawing/2014/main" val="1797281995"/>
                    </a:ext>
                  </a:extLst>
                </a:gridCol>
                <a:gridCol w="1106343">
                  <a:extLst>
                    <a:ext uri="{9D8B030D-6E8A-4147-A177-3AD203B41FA5}">
                      <a16:colId xmlns:a16="http://schemas.microsoft.com/office/drawing/2014/main" val="281343830"/>
                    </a:ext>
                  </a:extLst>
                </a:gridCol>
                <a:gridCol w="877320">
                  <a:extLst>
                    <a:ext uri="{9D8B030D-6E8A-4147-A177-3AD203B41FA5}">
                      <a16:colId xmlns:a16="http://schemas.microsoft.com/office/drawing/2014/main" val="1718845197"/>
                    </a:ext>
                  </a:extLst>
                </a:gridCol>
              </a:tblGrid>
              <a:tr h="475642">
                <a:tc>
                  <a:txBody>
                    <a:bodyPr/>
                    <a:lstStyle/>
                    <a:p>
                      <a:r>
                        <a:rPr lang="en-US" sz="1050">
                          <a:latin typeface="+mj-lt"/>
                        </a:rPr>
                        <a:t>Sno</a:t>
                      </a:r>
                    </a:p>
                  </a:txBody>
                  <a:tcPr marL="124366" marR="124366" marT="62183" marB="62183">
                    <a:solidFill>
                      <a:schemeClr val="bg1">
                        <a:lumMod val="50000"/>
                      </a:schemeClr>
                    </a:solidFill>
                  </a:tcPr>
                </a:tc>
                <a:tc>
                  <a:txBody>
                    <a:bodyPr/>
                    <a:lstStyle/>
                    <a:p>
                      <a:r>
                        <a:rPr lang="en-US" sz="1050">
                          <a:latin typeface="+mj-lt"/>
                        </a:rPr>
                        <a:t>Batch</a:t>
                      </a:r>
                    </a:p>
                  </a:txBody>
                  <a:tcPr marL="124366" marR="124366" marT="62183" marB="62183">
                    <a:solidFill>
                      <a:schemeClr val="bg1">
                        <a:lumMod val="50000"/>
                      </a:schemeClr>
                    </a:solidFill>
                  </a:tcPr>
                </a:tc>
                <a:tc>
                  <a:txBody>
                    <a:bodyPr/>
                    <a:lstStyle/>
                    <a:p>
                      <a:r>
                        <a:rPr lang="en-US" sz="1050">
                          <a:latin typeface="+mj-lt"/>
                        </a:rPr>
                        <a:t>Timestamp</a:t>
                      </a:r>
                    </a:p>
                  </a:txBody>
                  <a:tcPr marL="124366" marR="124366" marT="62183" marB="62183">
                    <a:solidFill>
                      <a:schemeClr val="bg1">
                        <a:lumMod val="50000"/>
                      </a:schemeClr>
                    </a:solidFill>
                  </a:tcPr>
                </a:tc>
                <a:tc>
                  <a:txBody>
                    <a:bodyPr/>
                    <a:lstStyle/>
                    <a:p>
                      <a:r>
                        <a:rPr lang="en-US" sz="1050">
                          <a:latin typeface="+mj-lt"/>
                        </a:rPr>
                        <a:t>URL</a:t>
                      </a:r>
                    </a:p>
                  </a:txBody>
                  <a:tcPr marL="124366" marR="124366" marT="62183" marB="62183">
                    <a:solidFill>
                      <a:schemeClr val="bg1">
                        <a:lumMod val="50000"/>
                      </a:schemeClr>
                    </a:solidFill>
                  </a:tcPr>
                </a:tc>
                <a:tc>
                  <a:txBody>
                    <a:bodyPr/>
                    <a:lstStyle/>
                    <a:p>
                      <a:r>
                        <a:rPr lang="en-US" sz="1050">
                          <a:latin typeface="+mj-lt"/>
                        </a:rPr>
                        <a:t>Scraped Text</a:t>
                      </a:r>
                    </a:p>
                  </a:txBody>
                  <a:tcPr marL="124366" marR="124366" marT="62183" marB="62183">
                    <a:solidFill>
                      <a:schemeClr val="bg2">
                        <a:lumMod val="75000"/>
                      </a:schemeClr>
                    </a:solidFill>
                  </a:tcPr>
                </a:tc>
                <a:tc>
                  <a:txBody>
                    <a:bodyPr/>
                    <a:lstStyle/>
                    <a:p>
                      <a:r>
                        <a:rPr lang="en-US" sz="1050">
                          <a:latin typeface="+mj-lt"/>
                        </a:rPr>
                        <a:t>Cleaned Text</a:t>
                      </a:r>
                    </a:p>
                  </a:txBody>
                  <a:tcPr marL="124366" marR="124366" marT="62183" marB="62183">
                    <a:solidFill>
                      <a:schemeClr val="bg2">
                        <a:lumMod val="75000"/>
                      </a:schemeClr>
                    </a:solidFill>
                  </a:tcPr>
                </a:tc>
                <a:tc>
                  <a:txBody>
                    <a:bodyPr/>
                    <a:lstStyle/>
                    <a:p>
                      <a:r>
                        <a:rPr lang="en-US" sz="1050">
                          <a:latin typeface="+mj-lt"/>
                        </a:rPr>
                        <a:t>Sentiment</a:t>
                      </a:r>
                    </a:p>
                  </a:txBody>
                  <a:tcPr marL="124366" marR="124366" marT="62183" marB="62183">
                    <a:solidFill>
                      <a:srgbClr val="FFC000"/>
                    </a:solidFill>
                  </a:tcPr>
                </a:tc>
                <a:tc>
                  <a:txBody>
                    <a:bodyPr/>
                    <a:lstStyle/>
                    <a:p>
                      <a:r>
                        <a:rPr lang="en-DE" sz="1050">
                          <a:latin typeface="+mj-lt"/>
                        </a:rPr>
                        <a:t>Emotion</a:t>
                      </a:r>
                      <a:endParaRPr lang="en-US" sz="1050">
                        <a:latin typeface="+mj-lt"/>
                      </a:endParaRPr>
                    </a:p>
                  </a:txBody>
                  <a:tcPr marL="124366" marR="124366" marT="62183" marB="62183">
                    <a:solidFill>
                      <a:srgbClr val="FFC000"/>
                    </a:solidFill>
                  </a:tcPr>
                </a:tc>
                <a:extLst>
                  <a:ext uri="{0D108BD9-81ED-4DB2-BD59-A6C34878D82A}">
                    <a16:rowId xmlns:a16="http://schemas.microsoft.com/office/drawing/2014/main" val="230951613"/>
                  </a:ext>
                </a:extLst>
              </a:tr>
              <a:tr h="475642">
                <a:tc>
                  <a:txBody>
                    <a:bodyPr/>
                    <a:lstStyle/>
                    <a:p>
                      <a:endParaRPr lang="en-US" sz="1050">
                        <a:latin typeface="+mj-lt"/>
                      </a:endParaRPr>
                    </a:p>
                  </a:txBody>
                  <a:tcPr marL="124366" marR="124366" marT="62183" marB="62183">
                    <a:solidFill>
                      <a:schemeClr val="bg2"/>
                    </a:solidFill>
                  </a:tcPr>
                </a:tc>
                <a:tc>
                  <a:txBody>
                    <a:bodyPr/>
                    <a:lstStyle/>
                    <a:p>
                      <a:endParaRPr lang="en-US" sz="1050">
                        <a:latin typeface="+mj-lt"/>
                      </a:endParaRPr>
                    </a:p>
                  </a:txBody>
                  <a:tcPr marL="124366" marR="124366" marT="62183" marB="62183">
                    <a:solidFill>
                      <a:schemeClr val="bg2"/>
                    </a:solidFill>
                  </a:tcPr>
                </a:tc>
                <a:tc>
                  <a:txBody>
                    <a:bodyPr/>
                    <a:lstStyle/>
                    <a:p>
                      <a:endParaRPr lang="en-US" sz="1050">
                        <a:latin typeface="+mj-lt"/>
                      </a:endParaRPr>
                    </a:p>
                  </a:txBody>
                  <a:tcPr marL="124366" marR="124366" marT="62183" marB="62183">
                    <a:solidFill>
                      <a:schemeClr val="bg2"/>
                    </a:solidFill>
                  </a:tcPr>
                </a:tc>
                <a:tc>
                  <a:txBody>
                    <a:bodyPr/>
                    <a:lstStyle/>
                    <a:p>
                      <a:endParaRPr lang="en-US" sz="1050">
                        <a:latin typeface="+mj-lt"/>
                      </a:endParaRPr>
                    </a:p>
                  </a:txBody>
                  <a:tcPr marL="124366" marR="124366" marT="62183" marB="62183">
                    <a:solidFill>
                      <a:schemeClr val="bg2"/>
                    </a:solidFill>
                  </a:tcPr>
                </a:tc>
                <a:tc>
                  <a:txBody>
                    <a:bodyPr/>
                    <a:lstStyle/>
                    <a:p>
                      <a:endParaRPr lang="en-US" sz="1050">
                        <a:latin typeface="+mj-lt"/>
                      </a:endParaRPr>
                    </a:p>
                  </a:txBody>
                  <a:tcPr marL="124366" marR="124366" marT="62183" marB="62183">
                    <a:solidFill>
                      <a:schemeClr val="bg2"/>
                    </a:solidFill>
                  </a:tcPr>
                </a:tc>
                <a:tc>
                  <a:txBody>
                    <a:bodyPr/>
                    <a:lstStyle/>
                    <a:p>
                      <a:endParaRPr lang="en-US" sz="1050">
                        <a:latin typeface="+mj-lt"/>
                      </a:endParaRPr>
                    </a:p>
                  </a:txBody>
                  <a:tcPr marL="124366" marR="124366" marT="62183" marB="62183">
                    <a:solidFill>
                      <a:schemeClr val="bg2"/>
                    </a:solidFill>
                  </a:tcPr>
                </a:tc>
                <a:tc>
                  <a:txBody>
                    <a:bodyPr/>
                    <a:lstStyle/>
                    <a:p>
                      <a:endParaRPr lang="en-US" sz="1050">
                        <a:latin typeface="+mj-lt"/>
                      </a:endParaRPr>
                    </a:p>
                  </a:txBody>
                  <a:tcPr marL="124366" marR="124366" marT="62183" marB="62183">
                    <a:solidFill>
                      <a:schemeClr val="bg2"/>
                    </a:solidFill>
                  </a:tcPr>
                </a:tc>
                <a:tc>
                  <a:txBody>
                    <a:bodyPr/>
                    <a:lstStyle/>
                    <a:p>
                      <a:endParaRPr lang="en-US" sz="1050">
                        <a:latin typeface="+mj-lt"/>
                      </a:endParaRPr>
                    </a:p>
                  </a:txBody>
                  <a:tcPr marL="124366" marR="124366" marT="62183" marB="62183">
                    <a:solidFill>
                      <a:schemeClr val="bg2"/>
                    </a:solidFill>
                  </a:tcPr>
                </a:tc>
                <a:extLst>
                  <a:ext uri="{0D108BD9-81ED-4DB2-BD59-A6C34878D82A}">
                    <a16:rowId xmlns:a16="http://schemas.microsoft.com/office/drawing/2014/main" val="2076361052"/>
                  </a:ext>
                </a:extLst>
              </a:tr>
            </a:tbl>
          </a:graphicData>
        </a:graphic>
      </p:graphicFrame>
      <p:sp>
        <p:nvSpPr>
          <p:cNvPr id="25" name="Content Placeholder 2">
            <a:extLst>
              <a:ext uri="{FF2B5EF4-FFF2-40B4-BE49-F238E27FC236}">
                <a16:creationId xmlns:a16="http://schemas.microsoft.com/office/drawing/2014/main" id="{AA6AF22B-67D2-E59B-5429-231448F56DF2}"/>
              </a:ext>
            </a:extLst>
          </p:cNvPr>
          <p:cNvSpPr txBox="1">
            <a:spLocks/>
          </p:cNvSpPr>
          <p:nvPr/>
        </p:nvSpPr>
        <p:spPr>
          <a:xfrm>
            <a:off x="2325213" y="5320591"/>
            <a:ext cx="1375953" cy="249840"/>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solidFill>
                  <a:schemeClr val="accent1">
                    <a:lumMod val="50000"/>
                  </a:schemeClr>
                </a:solidFill>
                <a:latin typeface="+mj-lt"/>
              </a:rPr>
              <a:t>Bronze Table</a:t>
            </a:r>
          </a:p>
        </p:txBody>
      </p:sp>
      <p:sp>
        <p:nvSpPr>
          <p:cNvPr id="26" name="Content Placeholder 2">
            <a:extLst>
              <a:ext uri="{FF2B5EF4-FFF2-40B4-BE49-F238E27FC236}">
                <a16:creationId xmlns:a16="http://schemas.microsoft.com/office/drawing/2014/main" id="{9F87B5E6-20DB-3A15-2F22-A23B355BCB27}"/>
              </a:ext>
            </a:extLst>
          </p:cNvPr>
          <p:cNvSpPr txBox="1">
            <a:spLocks/>
          </p:cNvSpPr>
          <p:nvPr/>
        </p:nvSpPr>
        <p:spPr>
          <a:xfrm>
            <a:off x="5846433" y="5334681"/>
            <a:ext cx="1197300" cy="249840"/>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solidFill>
                  <a:schemeClr val="tx2">
                    <a:lumMod val="60000"/>
                    <a:lumOff val="40000"/>
                  </a:schemeClr>
                </a:solidFill>
                <a:latin typeface="+mj-lt"/>
              </a:rPr>
              <a:t>Silver Table</a:t>
            </a:r>
          </a:p>
        </p:txBody>
      </p:sp>
      <p:sp>
        <p:nvSpPr>
          <p:cNvPr id="27" name="Content Placeholder 2">
            <a:extLst>
              <a:ext uri="{FF2B5EF4-FFF2-40B4-BE49-F238E27FC236}">
                <a16:creationId xmlns:a16="http://schemas.microsoft.com/office/drawing/2014/main" id="{1200B20E-BA7E-38AA-270B-1D788D40964D}"/>
              </a:ext>
            </a:extLst>
          </p:cNvPr>
          <p:cNvSpPr txBox="1">
            <a:spLocks/>
          </p:cNvSpPr>
          <p:nvPr/>
        </p:nvSpPr>
        <p:spPr>
          <a:xfrm>
            <a:off x="8499572" y="5307294"/>
            <a:ext cx="1097296" cy="29825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solidFill>
                  <a:schemeClr val="bg1">
                    <a:lumMod val="50000"/>
                  </a:schemeClr>
                </a:solidFill>
                <a:latin typeface="+mj-lt"/>
              </a:rPr>
              <a:t>Gold Table</a:t>
            </a:r>
          </a:p>
        </p:txBody>
      </p:sp>
      <p:sp>
        <p:nvSpPr>
          <p:cNvPr id="28" name="TextBox 27">
            <a:extLst>
              <a:ext uri="{FF2B5EF4-FFF2-40B4-BE49-F238E27FC236}">
                <a16:creationId xmlns:a16="http://schemas.microsoft.com/office/drawing/2014/main" id="{C02A616E-CC1B-FB52-168A-99251F86A595}"/>
              </a:ext>
            </a:extLst>
          </p:cNvPr>
          <p:cNvSpPr txBox="1"/>
          <p:nvPr/>
        </p:nvSpPr>
        <p:spPr>
          <a:xfrm>
            <a:off x="4023404" y="5094477"/>
            <a:ext cx="1611075" cy="307777"/>
          </a:xfrm>
          <a:prstGeom prst="rect">
            <a:avLst/>
          </a:prstGeom>
          <a:noFill/>
        </p:spPr>
        <p:txBody>
          <a:bodyPr wrap="square" rtlCol="0">
            <a:spAutoFit/>
          </a:bodyPr>
          <a:lstStyle/>
          <a:p>
            <a:r>
              <a:rPr lang="en-US" sz="1400">
                <a:latin typeface="+mj-lt"/>
              </a:rPr>
              <a:t>Web Scraping</a:t>
            </a:r>
          </a:p>
        </p:txBody>
      </p:sp>
      <p:sp>
        <p:nvSpPr>
          <p:cNvPr id="29" name="TextBox 28">
            <a:extLst>
              <a:ext uri="{FF2B5EF4-FFF2-40B4-BE49-F238E27FC236}">
                <a16:creationId xmlns:a16="http://schemas.microsoft.com/office/drawing/2014/main" id="{A34DD3D1-59CE-4A35-88C2-D39A262D4D2F}"/>
              </a:ext>
            </a:extLst>
          </p:cNvPr>
          <p:cNvSpPr txBox="1"/>
          <p:nvPr/>
        </p:nvSpPr>
        <p:spPr>
          <a:xfrm>
            <a:off x="6878087" y="4956312"/>
            <a:ext cx="1787129" cy="461665"/>
          </a:xfrm>
          <a:prstGeom prst="rect">
            <a:avLst/>
          </a:prstGeom>
          <a:noFill/>
        </p:spPr>
        <p:txBody>
          <a:bodyPr wrap="square" rtlCol="0">
            <a:spAutoFit/>
          </a:bodyPr>
          <a:lstStyle/>
          <a:p>
            <a:pPr algn="ctr"/>
            <a:r>
              <a:rPr lang="en-US" sz="1200">
                <a:latin typeface="+mj-lt"/>
              </a:rPr>
              <a:t>Sentiment Analysis Model</a:t>
            </a:r>
          </a:p>
        </p:txBody>
      </p:sp>
      <p:cxnSp>
        <p:nvCxnSpPr>
          <p:cNvPr id="31" name="Straight Arrow Connector 30">
            <a:extLst>
              <a:ext uri="{FF2B5EF4-FFF2-40B4-BE49-F238E27FC236}">
                <a16:creationId xmlns:a16="http://schemas.microsoft.com/office/drawing/2014/main" id="{58E45C64-E919-B3FA-DA7F-88CE410CFD19}"/>
              </a:ext>
            </a:extLst>
          </p:cNvPr>
          <p:cNvCxnSpPr>
            <a:cxnSpLocks/>
          </p:cNvCxnSpPr>
          <p:nvPr/>
        </p:nvCxnSpPr>
        <p:spPr>
          <a:xfrm>
            <a:off x="2002975" y="5475314"/>
            <a:ext cx="3446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8715FB43-4180-6051-FBD8-C078A6BD9AA5}"/>
              </a:ext>
            </a:extLst>
          </p:cNvPr>
          <p:cNvSpPr txBox="1"/>
          <p:nvPr/>
        </p:nvSpPr>
        <p:spPr>
          <a:xfrm>
            <a:off x="648982" y="5215285"/>
            <a:ext cx="1611075" cy="738664"/>
          </a:xfrm>
          <a:prstGeom prst="rect">
            <a:avLst/>
          </a:prstGeom>
          <a:noFill/>
        </p:spPr>
        <p:txBody>
          <a:bodyPr wrap="square" rtlCol="0">
            <a:spAutoFit/>
          </a:bodyPr>
          <a:lstStyle/>
          <a:p>
            <a:pPr algn="ctr"/>
            <a:r>
              <a:rPr lang="en-US" sz="1400">
                <a:latin typeface="+mj-lt"/>
              </a:rPr>
              <a:t>GDELT</a:t>
            </a:r>
            <a:r>
              <a:rPr lang="en-DE" sz="1400">
                <a:latin typeface="+mj-lt"/>
              </a:rPr>
              <a:t> 2.0</a:t>
            </a:r>
          </a:p>
          <a:p>
            <a:pPr algn="ctr"/>
            <a:r>
              <a:rPr lang="en-DE" sz="1400">
                <a:latin typeface="+mj-lt"/>
              </a:rPr>
              <a:t>(Streaming CSV)</a:t>
            </a:r>
            <a:endParaRPr lang="en-US" sz="1400">
              <a:latin typeface="+mj-lt"/>
            </a:endParaRPr>
          </a:p>
        </p:txBody>
      </p:sp>
      <p:cxnSp>
        <p:nvCxnSpPr>
          <p:cNvPr id="33" name="Straight Arrow Connector 32">
            <a:extLst>
              <a:ext uri="{FF2B5EF4-FFF2-40B4-BE49-F238E27FC236}">
                <a16:creationId xmlns:a16="http://schemas.microsoft.com/office/drawing/2014/main" id="{C3168952-933D-A394-957E-76EAF647D829}"/>
              </a:ext>
            </a:extLst>
          </p:cNvPr>
          <p:cNvCxnSpPr>
            <a:cxnSpLocks/>
            <a:stCxn id="26" idx="3"/>
            <a:endCxn id="27" idx="1"/>
          </p:cNvCxnSpPr>
          <p:nvPr/>
        </p:nvCxnSpPr>
        <p:spPr>
          <a:xfrm flipV="1">
            <a:off x="7043733" y="5456423"/>
            <a:ext cx="1455839" cy="31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B3DDE834-B01A-E820-A561-83089315F908}"/>
              </a:ext>
            </a:extLst>
          </p:cNvPr>
          <p:cNvCxnSpPr>
            <a:cxnSpLocks/>
            <a:stCxn id="25" idx="3"/>
            <a:endCxn id="26" idx="1"/>
          </p:cNvCxnSpPr>
          <p:nvPr/>
        </p:nvCxnSpPr>
        <p:spPr>
          <a:xfrm>
            <a:off x="3701166" y="5445511"/>
            <a:ext cx="2145267" cy="140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3588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243840" y="6226471"/>
            <a:ext cx="218008" cy="215444"/>
          </a:xfrm>
          <a:prstGeom prst="rect">
            <a:avLst/>
          </a:prstGeom>
        </p:spPr>
        <p:txBody>
          <a:bodyPr vert="horz" wrap="none" lIns="0" tIns="0" rIns="0" bIns="0" rtlCol="0" anchor="ctr">
            <a:spAutoFit/>
          </a:bodyPr>
          <a:lstStyle>
            <a:defPPr>
              <a:defRPr lang="en-US"/>
            </a:defPPr>
            <a:lvl1pPr marL="0" algn="l" defTabSz="914400" rtl="0" eaLnBrk="1" latinLnBrk="0" hangingPunct="1">
              <a:defRPr sz="1400" b="0" kern="1200">
                <a:solidFill>
                  <a:schemeClr val="bg2">
                    <a:lumMod val="50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9EBFD1A-B7A0-466A-B83C-FDA8DD378B8A}" type="slidenum">
              <a:rPr lang="en-US" smtClean="0">
                <a:solidFill>
                  <a:srgbClr val="A7A9AC">
                    <a:lumMod val="50000"/>
                  </a:srgbClr>
                </a:solidFill>
              </a:rPr>
              <a:pPr/>
              <a:t>6</a:t>
            </a:fld>
            <a:endParaRPr lang="en-US"/>
          </a:p>
        </p:txBody>
      </p:sp>
      <p:sp>
        <p:nvSpPr>
          <p:cNvPr id="6" name="Title 1">
            <a:extLst>
              <a:ext uri="{FF2B5EF4-FFF2-40B4-BE49-F238E27FC236}">
                <a16:creationId xmlns:a16="http://schemas.microsoft.com/office/drawing/2014/main" id="{5475A2B9-A221-B6A1-E594-12AA98E3859E}"/>
              </a:ext>
            </a:extLst>
          </p:cNvPr>
          <p:cNvSpPr>
            <a:spLocks noGrp="1"/>
          </p:cNvSpPr>
          <p:nvPr>
            <p:ph type="title"/>
          </p:nvPr>
        </p:nvSpPr>
        <p:spPr>
          <a:xfrm>
            <a:off x="340941" y="225407"/>
            <a:ext cx="10671048" cy="768096"/>
          </a:xfrm>
        </p:spPr>
        <p:txBody>
          <a:bodyPr>
            <a:normAutofit fontScale="90000"/>
          </a:bodyPr>
          <a:lstStyle/>
          <a:p>
            <a:pPr algn="l">
              <a:lnSpc>
                <a:spcPct val="100000"/>
              </a:lnSpc>
            </a:pPr>
            <a:r>
              <a:rPr lang="en-DE" sz="2800" err="1">
                <a:solidFill>
                  <a:schemeClr val="accent3">
                    <a:lumMod val="75000"/>
                  </a:schemeClr>
                </a:solidFill>
              </a:rPr>
              <a:t>Real-TIME</a:t>
            </a:r>
            <a:r>
              <a:rPr lang="en-DE" sz="2800">
                <a:solidFill>
                  <a:schemeClr val="accent3">
                    <a:lumMod val="75000"/>
                  </a:schemeClr>
                </a:solidFill>
              </a:rPr>
              <a:t> SENTIMENT ANALYSIS</a:t>
            </a:r>
            <a:br>
              <a:rPr lang="en-DE" sz="3200"/>
            </a:br>
            <a:r>
              <a:rPr lang="en-DE" sz="2200">
                <a:solidFill>
                  <a:schemeClr val="tx2">
                    <a:lumMod val="60000"/>
                    <a:lumOff val="40000"/>
                  </a:schemeClr>
                </a:solidFill>
              </a:rPr>
              <a:t>Solution Architecture</a:t>
            </a:r>
            <a:endParaRPr lang="en-US" sz="2200">
              <a:solidFill>
                <a:schemeClr val="tx2">
                  <a:lumMod val="60000"/>
                  <a:lumOff val="40000"/>
                </a:schemeClr>
              </a:solidFill>
            </a:endParaRPr>
          </a:p>
        </p:txBody>
      </p:sp>
      <p:grpSp>
        <p:nvGrpSpPr>
          <p:cNvPr id="10" name="Group 9">
            <a:extLst>
              <a:ext uri="{FF2B5EF4-FFF2-40B4-BE49-F238E27FC236}">
                <a16:creationId xmlns:a16="http://schemas.microsoft.com/office/drawing/2014/main" id="{3AD0BE32-7F98-E04E-6BF8-202A784F2868}"/>
              </a:ext>
            </a:extLst>
          </p:cNvPr>
          <p:cNvGrpSpPr/>
          <p:nvPr/>
        </p:nvGrpSpPr>
        <p:grpSpPr>
          <a:xfrm>
            <a:off x="6087911" y="1184357"/>
            <a:ext cx="5832860" cy="5376223"/>
            <a:chOff x="6093304" y="3924553"/>
            <a:chExt cx="5832860" cy="6480668"/>
          </a:xfrm>
        </p:grpSpPr>
        <p:sp>
          <p:nvSpPr>
            <p:cNvPr id="11" name="TextBox 16">
              <a:extLst>
                <a:ext uri="{FF2B5EF4-FFF2-40B4-BE49-F238E27FC236}">
                  <a16:creationId xmlns:a16="http://schemas.microsoft.com/office/drawing/2014/main" id="{AA6EE823-B1ED-C558-B9B5-6F03222BD838}"/>
                </a:ext>
              </a:extLst>
            </p:cNvPr>
            <p:cNvSpPr txBox="1">
              <a:spLocks noChangeArrowheads="1"/>
            </p:cNvSpPr>
            <p:nvPr/>
          </p:nvSpPr>
          <p:spPr bwMode="auto">
            <a:xfrm>
              <a:off x="6093304" y="3924553"/>
              <a:ext cx="5827467" cy="387401"/>
            </a:xfrm>
            <a:prstGeom prst="rect">
              <a:avLst/>
            </a:prstGeom>
            <a:solidFill>
              <a:srgbClr val="336699"/>
            </a:solidFill>
            <a:ln w="9525" algn="ctr">
              <a:solidFill>
                <a:srgbClr val="969696"/>
              </a:solid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sz="2000" b="1" kern="0" noProof="0">
                  <a:solidFill>
                    <a:prstClr val="white"/>
                  </a:solidFill>
                  <a:latin typeface="Segoe UI" panose="020B0502040204020203" pitchFamily="34" charset="0"/>
                  <a:cs typeface="Segoe UI" panose="020B0502040204020203" pitchFamily="34" charset="0"/>
                </a:rPr>
                <a:t>Our </a:t>
              </a:r>
              <a:r>
                <a:rPr lang="de-DE" sz="2000" b="1" kern="0" noProof="0">
                  <a:solidFill>
                    <a:prstClr val="white"/>
                  </a:solidFill>
                  <a:latin typeface="Segoe UI" panose="020B0502040204020203" pitchFamily="34" charset="0"/>
                  <a:cs typeface="Segoe UI" panose="020B0502040204020203" pitchFamily="34" charset="0"/>
                </a:rPr>
                <a:t> Approach</a:t>
              </a:r>
              <a:endParaRPr kumimoji="0" lang="en-US" sz="20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6" name="Rectangle 114">
              <a:extLst>
                <a:ext uri="{FF2B5EF4-FFF2-40B4-BE49-F238E27FC236}">
                  <a16:creationId xmlns:a16="http://schemas.microsoft.com/office/drawing/2014/main" id="{B025C835-9DF8-ED7B-405E-35736512AC85}"/>
                </a:ext>
              </a:extLst>
            </p:cNvPr>
            <p:cNvSpPr txBox="1">
              <a:spLocks noChangeArrowheads="1"/>
            </p:cNvSpPr>
            <p:nvPr/>
          </p:nvSpPr>
          <p:spPr bwMode="auto">
            <a:xfrm>
              <a:off x="6098697" y="4311952"/>
              <a:ext cx="5827467" cy="6093269"/>
            </a:xfrm>
            <a:prstGeom prst="rect">
              <a:avLst/>
            </a:prstGeom>
            <a:noFill/>
            <a:ln w="9525">
              <a:solidFill>
                <a:sysClr val="window" lastClr="FFFFFF">
                  <a:lumMod val="75000"/>
                </a:sysClr>
              </a:solidFill>
              <a:miter lim="800000"/>
              <a:headEnd/>
              <a:tailEnd/>
            </a:ln>
          </p:spPr>
          <p:txBody>
            <a:bodyPr wrap="square">
              <a:spAutoFit/>
            </a:bodyPr>
            <a:lstStyle/>
            <a:p>
              <a:pPr marL="285750"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Our</a:t>
              </a:r>
              <a:r>
                <a:rPr lang="en-DE" b="1">
                  <a:solidFill>
                    <a:srgbClr val="FF0000"/>
                  </a:solidFill>
                  <a:latin typeface="Calibri" panose="020F0502020204030204" pitchFamily="34" charset="0"/>
                </a:rPr>
                <a:t> </a:t>
              </a:r>
              <a:r>
                <a:rPr lang="en-DE">
                  <a:latin typeface="Calibri" panose="020F0502020204030204" pitchFamily="34" charset="0"/>
                </a:rPr>
                <a:t>solution comprises of 3 stages namely Ingest, Process and Serve.</a:t>
              </a:r>
            </a:p>
            <a:p>
              <a:pPr marL="285750"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In the ingest stage, raw data is extracted from GDELT 2.0 and URLs are ingested into our Bronze table.</a:t>
              </a:r>
            </a:p>
            <a:p>
              <a:pPr marL="285750"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In the process stage:</a:t>
              </a:r>
            </a:p>
            <a:p>
              <a:pPr marL="742950" lvl="1"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We process every URL to scrape the news article and clean the text and store in Silver Table.</a:t>
              </a:r>
            </a:p>
            <a:p>
              <a:pPr marL="742950" lvl="1"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For every URL, clean text is fed to a pre-trained model to score </a:t>
              </a:r>
              <a:r>
                <a:rPr lang="en-DE" b="1">
                  <a:latin typeface="Calibri" panose="020F0502020204030204" pitchFamily="34" charset="0"/>
                </a:rPr>
                <a:t>sentiments</a:t>
              </a:r>
              <a:r>
                <a:rPr lang="en-DE">
                  <a:latin typeface="Calibri" panose="020F0502020204030204" pitchFamily="34" charset="0"/>
                </a:rPr>
                <a:t> &amp; </a:t>
              </a:r>
              <a:r>
                <a:rPr lang="en-DE" b="1">
                  <a:latin typeface="Calibri" panose="020F0502020204030204" pitchFamily="34" charset="0"/>
                </a:rPr>
                <a:t>emotions.</a:t>
              </a:r>
            </a:p>
            <a:p>
              <a:pPr marL="285750"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In the serve stage: </a:t>
              </a:r>
            </a:p>
            <a:p>
              <a:pPr marL="742950" lvl="1" indent="-285750">
                <a:lnSpc>
                  <a:spcPct val="110000"/>
                </a:lnSpc>
                <a:spcBef>
                  <a:spcPts val="75"/>
                </a:spcBef>
                <a:buClr>
                  <a:srgbClr val="3F3F3F"/>
                </a:buClr>
                <a:buSzPct val="100000"/>
                <a:buFont typeface="Arial" panose="020B0604020202020204" pitchFamily="34" charset="0"/>
                <a:buChar char="•"/>
                <a:defRPr/>
              </a:pPr>
              <a:r>
                <a:rPr lang="en-DE" err="1">
                  <a:latin typeface="Calibri" panose="020F0502020204030204" pitchFamily="34" charset="0"/>
                </a:rPr>
                <a:t>Mlflow</a:t>
              </a:r>
              <a:r>
                <a:rPr lang="en-DE">
                  <a:latin typeface="Calibri" panose="020F0502020204030204" pitchFamily="34" charset="0"/>
                </a:rPr>
                <a:t> model registry loads the pretrained model to score the sentiments and emotion for streaming data.</a:t>
              </a:r>
            </a:p>
            <a:p>
              <a:pPr marL="742950" lvl="1"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Sentiments and emotion of the scored article are visualized in a Dashboard.</a:t>
              </a:r>
            </a:p>
            <a:p>
              <a:pPr marL="285750" indent="-285750">
                <a:lnSpc>
                  <a:spcPct val="110000"/>
                </a:lnSpc>
                <a:spcBef>
                  <a:spcPts val="75"/>
                </a:spcBef>
                <a:buClr>
                  <a:srgbClr val="3F3F3F"/>
                </a:buClr>
                <a:buSzPct val="100000"/>
                <a:buFont typeface="Arial" panose="020B0604020202020204" pitchFamily="34" charset="0"/>
                <a:buChar char="•"/>
                <a:defRPr/>
              </a:pPr>
              <a:r>
                <a:rPr lang="en-DE">
                  <a:latin typeface="Calibri" panose="020F0502020204030204" pitchFamily="34" charset="0"/>
                </a:rPr>
                <a:t>Our storage happens on Delta Lake.</a:t>
              </a:r>
              <a:endParaRPr lang="en-US">
                <a:latin typeface="Calibri" panose="020F0502020204030204" pitchFamily="34" charset="0"/>
              </a:endParaRPr>
            </a:p>
          </p:txBody>
        </p:sp>
      </p:grpSp>
      <p:grpSp>
        <p:nvGrpSpPr>
          <p:cNvPr id="17" name="Group 16">
            <a:extLst>
              <a:ext uri="{FF2B5EF4-FFF2-40B4-BE49-F238E27FC236}">
                <a16:creationId xmlns:a16="http://schemas.microsoft.com/office/drawing/2014/main" id="{9AB89393-0E80-8AC2-400B-885CDDA44145}"/>
              </a:ext>
            </a:extLst>
          </p:cNvPr>
          <p:cNvGrpSpPr/>
          <p:nvPr/>
        </p:nvGrpSpPr>
        <p:grpSpPr>
          <a:xfrm>
            <a:off x="340941" y="1184356"/>
            <a:ext cx="5636230" cy="5465992"/>
            <a:chOff x="6289934" y="3924552"/>
            <a:chExt cx="5636230" cy="6588876"/>
          </a:xfrm>
        </p:grpSpPr>
        <p:sp>
          <p:nvSpPr>
            <p:cNvPr id="18" name="TextBox 16">
              <a:extLst>
                <a:ext uri="{FF2B5EF4-FFF2-40B4-BE49-F238E27FC236}">
                  <a16:creationId xmlns:a16="http://schemas.microsoft.com/office/drawing/2014/main" id="{72D59817-6572-0C3E-C7B9-172FD60BCCD5}"/>
                </a:ext>
              </a:extLst>
            </p:cNvPr>
            <p:cNvSpPr txBox="1">
              <a:spLocks noChangeArrowheads="1"/>
            </p:cNvSpPr>
            <p:nvPr/>
          </p:nvSpPr>
          <p:spPr bwMode="auto">
            <a:xfrm>
              <a:off x="6289934" y="3924552"/>
              <a:ext cx="5630837" cy="387403"/>
            </a:xfrm>
            <a:prstGeom prst="rect">
              <a:avLst/>
            </a:prstGeom>
            <a:solidFill>
              <a:srgbClr val="336699"/>
            </a:solidFill>
            <a:ln w="9525" algn="ctr">
              <a:solidFill>
                <a:srgbClr val="969696"/>
              </a:solid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sz="2000" b="1" kern="0" noProof="0">
                  <a:solidFill>
                    <a:prstClr val="white"/>
                  </a:solidFill>
                  <a:latin typeface="Segoe UI" panose="020B0502040204020203" pitchFamily="34" charset="0"/>
                  <a:cs typeface="Segoe UI" panose="020B0502040204020203" pitchFamily="34" charset="0"/>
                </a:rPr>
                <a:t>Solution Architecture</a:t>
              </a:r>
              <a:endParaRPr kumimoji="0" lang="en-US" sz="20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14">
              <a:extLst>
                <a:ext uri="{FF2B5EF4-FFF2-40B4-BE49-F238E27FC236}">
                  <a16:creationId xmlns:a16="http://schemas.microsoft.com/office/drawing/2014/main" id="{CAE467DC-1C63-39BC-F1E7-B38255C7452A}"/>
                </a:ext>
              </a:extLst>
            </p:cNvPr>
            <p:cNvSpPr txBox="1">
              <a:spLocks noChangeArrowheads="1"/>
            </p:cNvSpPr>
            <p:nvPr/>
          </p:nvSpPr>
          <p:spPr bwMode="auto">
            <a:xfrm>
              <a:off x="6289934" y="4311952"/>
              <a:ext cx="5636230" cy="6201476"/>
            </a:xfrm>
            <a:prstGeom prst="rect">
              <a:avLst/>
            </a:prstGeom>
            <a:noFill/>
            <a:ln w="9525">
              <a:solidFill>
                <a:sysClr val="window" lastClr="FFFFFF">
                  <a:lumMod val="75000"/>
                </a:sysClr>
              </a:solidFill>
              <a:miter lim="800000"/>
              <a:headEnd/>
              <a:tailEnd/>
            </a:ln>
          </p:spPr>
          <p:txBody>
            <a:bodyPr wrap="square">
              <a:spAutoFit/>
            </a:bodyPr>
            <a:lstStyle/>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a:p>
              <a:pPr marL="285750" indent="-285750">
                <a:lnSpc>
                  <a:spcPct val="110000"/>
                </a:lnSpc>
                <a:spcBef>
                  <a:spcPts val="75"/>
                </a:spcBef>
                <a:buClr>
                  <a:srgbClr val="3F3F3F"/>
                </a:buClr>
                <a:buSzPct val="100000"/>
                <a:buFont typeface="Arial" panose="020B0604020202020204" pitchFamily="34" charset="0"/>
                <a:buChar char="•"/>
                <a:defRPr/>
              </a:pPr>
              <a:endParaRPr lang="en-DE">
                <a:latin typeface="Calibri" panose="020F0502020204030204" pitchFamily="34" charset="0"/>
              </a:endParaRPr>
            </a:p>
          </p:txBody>
        </p:sp>
      </p:grpSp>
      <p:pic>
        <p:nvPicPr>
          <p:cNvPr id="21" name="Picture 20" descr="A diagram of a company&#10;&#10;Description automatically generated">
            <a:extLst>
              <a:ext uri="{FF2B5EF4-FFF2-40B4-BE49-F238E27FC236}">
                <a16:creationId xmlns:a16="http://schemas.microsoft.com/office/drawing/2014/main" id="{0C8B2C01-D347-C725-914A-CF60E6124E16}"/>
              </a:ext>
            </a:extLst>
          </p:cNvPr>
          <p:cNvPicPr>
            <a:picLocks noChangeAspect="1"/>
          </p:cNvPicPr>
          <p:nvPr/>
        </p:nvPicPr>
        <p:blipFill>
          <a:blip r:embed="rId3"/>
          <a:stretch>
            <a:fillRect/>
          </a:stretch>
        </p:blipFill>
        <p:spPr>
          <a:xfrm>
            <a:off x="427446" y="1721867"/>
            <a:ext cx="5457825" cy="3990975"/>
          </a:xfrm>
          <a:prstGeom prst="rect">
            <a:avLst/>
          </a:prstGeom>
        </p:spPr>
      </p:pic>
    </p:spTree>
    <p:extLst>
      <p:ext uri="{BB962C8B-B14F-4D97-AF65-F5344CB8AC3E}">
        <p14:creationId xmlns:p14="http://schemas.microsoft.com/office/powerpoint/2010/main" val="4063060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029097" y="2801112"/>
            <a:ext cx="7254240" cy="768096"/>
          </a:xfrm>
        </p:spPr>
        <p:txBody>
          <a:bodyPr/>
          <a:lstStyle/>
          <a:p>
            <a:r>
              <a:rPr lang="en-DE" sz="4400" b="1">
                <a:solidFill>
                  <a:schemeClr val="accent6"/>
                </a:solidFill>
                <a:latin typeface="Arial Black" panose="020B0604020202020204" pitchFamily="34" charset="0"/>
                <a:cs typeface="Arial Black" panose="020B0604020202020204" pitchFamily="34" charset="0"/>
              </a:rPr>
              <a:t>Models USED</a:t>
            </a:r>
            <a:endParaRPr lang="en-US" sz="4400" b="1">
              <a:solidFill>
                <a:schemeClr val="accent6"/>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147364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4D17CE-BCB0-BF8B-6DE0-8EBEE424AF78}"/>
              </a:ext>
            </a:extLst>
          </p:cNvPr>
          <p:cNvSpPr>
            <a:spLocks noGrp="1"/>
          </p:cNvSpPr>
          <p:nvPr>
            <p:ph type="sldNum" sz="quarter" idx="12"/>
          </p:nvPr>
        </p:nvSpPr>
        <p:spPr/>
        <p:txBody>
          <a:bodyPr/>
          <a:lstStyle/>
          <a:p>
            <a:fld id="{48F63A3B-78C7-47BE-AE5E-E10140E04643}" type="slidenum">
              <a:rPr lang="en-US" smtClean="0"/>
              <a:t>8</a:t>
            </a:fld>
            <a:endParaRPr lang="en-US"/>
          </a:p>
        </p:txBody>
      </p:sp>
      <p:pic>
        <p:nvPicPr>
          <p:cNvPr id="6" name="Picture 5">
            <a:extLst>
              <a:ext uri="{FF2B5EF4-FFF2-40B4-BE49-F238E27FC236}">
                <a16:creationId xmlns:a16="http://schemas.microsoft.com/office/drawing/2014/main" id="{71223D34-1241-A283-40E4-24F700437822}"/>
              </a:ext>
            </a:extLst>
          </p:cNvPr>
          <p:cNvPicPr>
            <a:picLocks noChangeAspect="1"/>
          </p:cNvPicPr>
          <p:nvPr/>
        </p:nvPicPr>
        <p:blipFill>
          <a:blip r:embed="rId2"/>
          <a:stretch>
            <a:fillRect/>
          </a:stretch>
        </p:blipFill>
        <p:spPr>
          <a:xfrm>
            <a:off x="4020960" y="1086852"/>
            <a:ext cx="7418184" cy="1534348"/>
          </a:xfrm>
          <a:prstGeom prst="rect">
            <a:avLst/>
          </a:prstGeom>
          <a:ln>
            <a:solidFill>
              <a:schemeClr val="tx1"/>
            </a:solidFill>
          </a:ln>
        </p:spPr>
      </p:pic>
      <p:sp>
        <p:nvSpPr>
          <p:cNvPr id="8" name="TextBox 7">
            <a:extLst>
              <a:ext uri="{FF2B5EF4-FFF2-40B4-BE49-F238E27FC236}">
                <a16:creationId xmlns:a16="http://schemas.microsoft.com/office/drawing/2014/main" id="{C72EC8D8-8FC8-2166-8576-8D7E14549FD6}"/>
              </a:ext>
            </a:extLst>
          </p:cNvPr>
          <p:cNvSpPr txBox="1"/>
          <p:nvPr/>
        </p:nvSpPr>
        <p:spPr>
          <a:xfrm>
            <a:off x="699803" y="1530860"/>
            <a:ext cx="3321157" cy="646331"/>
          </a:xfrm>
          <a:prstGeom prst="rect">
            <a:avLst/>
          </a:prstGeom>
          <a:noFill/>
        </p:spPr>
        <p:txBody>
          <a:bodyPr wrap="square">
            <a:spAutoFit/>
          </a:bodyPr>
          <a:lstStyle/>
          <a:p>
            <a:pPr algn="ctr"/>
            <a:r>
              <a:rPr lang="en-US" err="1">
                <a:hlinkClick r:id="rId3"/>
              </a:rPr>
              <a:t>cardiffnlp</a:t>
            </a:r>
            <a:r>
              <a:rPr lang="en-US">
                <a:hlinkClick r:id="rId3"/>
              </a:rPr>
              <a:t>/twitter-</a:t>
            </a:r>
            <a:r>
              <a:rPr lang="en-US" err="1">
                <a:hlinkClick r:id="rId3"/>
              </a:rPr>
              <a:t>roberta</a:t>
            </a:r>
            <a:r>
              <a:rPr lang="en-US">
                <a:hlinkClick r:id="rId3"/>
              </a:rPr>
              <a:t>-base-sentiment-latest · Hugging Face</a:t>
            </a:r>
            <a:endParaRPr lang="en-US"/>
          </a:p>
        </p:txBody>
      </p:sp>
      <p:pic>
        <p:nvPicPr>
          <p:cNvPr id="10" name="Picture 9">
            <a:extLst>
              <a:ext uri="{FF2B5EF4-FFF2-40B4-BE49-F238E27FC236}">
                <a16:creationId xmlns:a16="http://schemas.microsoft.com/office/drawing/2014/main" id="{C3368AFB-31F2-430E-63E9-1D9920EB5E6E}"/>
              </a:ext>
            </a:extLst>
          </p:cNvPr>
          <p:cNvPicPr>
            <a:picLocks noChangeAspect="1"/>
          </p:cNvPicPr>
          <p:nvPr/>
        </p:nvPicPr>
        <p:blipFill>
          <a:blip r:embed="rId4"/>
          <a:stretch>
            <a:fillRect/>
          </a:stretch>
        </p:blipFill>
        <p:spPr>
          <a:xfrm>
            <a:off x="887197" y="3155067"/>
            <a:ext cx="4128487" cy="3003908"/>
          </a:xfrm>
          <a:prstGeom prst="rect">
            <a:avLst/>
          </a:prstGeom>
          <a:ln>
            <a:solidFill>
              <a:schemeClr val="tx1"/>
            </a:solidFill>
          </a:ln>
        </p:spPr>
      </p:pic>
      <p:sp>
        <p:nvSpPr>
          <p:cNvPr id="11" name="TextBox 10">
            <a:extLst>
              <a:ext uri="{FF2B5EF4-FFF2-40B4-BE49-F238E27FC236}">
                <a16:creationId xmlns:a16="http://schemas.microsoft.com/office/drawing/2014/main" id="{324184CA-485B-4009-E554-18AFC6628BD5}"/>
              </a:ext>
            </a:extLst>
          </p:cNvPr>
          <p:cNvSpPr txBox="1"/>
          <p:nvPr/>
        </p:nvSpPr>
        <p:spPr>
          <a:xfrm>
            <a:off x="6095999" y="3564610"/>
            <a:ext cx="5343145" cy="2246769"/>
          </a:xfrm>
          <a:prstGeom prst="rect">
            <a:avLst/>
          </a:prstGeom>
          <a:noFill/>
        </p:spPr>
        <p:txBody>
          <a:bodyPr wrap="square" rtlCol="0">
            <a:spAutoFit/>
          </a:bodyPr>
          <a:lstStyle/>
          <a:p>
            <a:r>
              <a:rPr lang="en-US" sz="2800"/>
              <a:t>Prediction classes:</a:t>
            </a:r>
          </a:p>
          <a:p>
            <a:pPr marL="457200" indent="-457200">
              <a:buFont typeface="Arial" panose="020B0604020202020204" pitchFamily="34" charset="0"/>
              <a:buChar char="•"/>
            </a:pPr>
            <a:r>
              <a:rPr lang="en-US" sz="2800">
                <a:solidFill>
                  <a:srgbClr val="0070C0"/>
                </a:solidFill>
              </a:rPr>
              <a:t>Positive</a:t>
            </a:r>
          </a:p>
          <a:p>
            <a:pPr marL="457200" indent="-457200">
              <a:buFont typeface="Arial" panose="020B0604020202020204" pitchFamily="34" charset="0"/>
              <a:buChar char="•"/>
            </a:pPr>
            <a:r>
              <a:rPr lang="en-US" sz="2800">
                <a:solidFill>
                  <a:srgbClr val="0070C0"/>
                </a:solidFill>
              </a:rPr>
              <a:t>Neutral</a:t>
            </a:r>
          </a:p>
          <a:p>
            <a:pPr marL="457200" indent="-457200">
              <a:buFont typeface="Arial" panose="020B0604020202020204" pitchFamily="34" charset="0"/>
              <a:buChar char="•"/>
            </a:pPr>
            <a:r>
              <a:rPr lang="en-US" sz="2800">
                <a:solidFill>
                  <a:srgbClr val="0070C0"/>
                </a:solidFill>
              </a:rPr>
              <a:t>Negative</a:t>
            </a:r>
          </a:p>
          <a:p>
            <a:pPr marL="285750" indent="-285750">
              <a:buFont typeface="Wingdings" panose="05000000000000000000" pitchFamily="2" charset="2"/>
              <a:buChar char="Ø"/>
            </a:pPr>
            <a:endParaRPr lang="en-US" sz="2800"/>
          </a:p>
        </p:txBody>
      </p:sp>
      <p:sp>
        <p:nvSpPr>
          <p:cNvPr id="7" name="Title 1">
            <a:extLst>
              <a:ext uri="{FF2B5EF4-FFF2-40B4-BE49-F238E27FC236}">
                <a16:creationId xmlns:a16="http://schemas.microsoft.com/office/drawing/2014/main" id="{CA63E8D9-32D2-276A-CCAB-CEE8A73B84AD}"/>
              </a:ext>
            </a:extLst>
          </p:cNvPr>
          <p:cNvSpPr txBox="1">
            <a:spLocks/>
          </p:cNvSpPr>
          <p:nvPr/>
        </p:nvSpPr>
        <p:spPr>
          <a:xfrm>
            <a:off x="340941" y="225407"/>
            <a:ext cx="10671048" cy="768096"/>
          </a:xfrm>
          <a:prstGeom prst="rect">
            <a:avLst/>
          </a:prstGeom>
        </p:spPr>
        <p:txBody>
          <a:bodyPr vert="horz" lIns="91440" tIns="45720" rIns="91440" bIns="45720" rtlCol="0" anchor="t">
            <a:normAutofit fontScale="90000" lnSpcReduction="10000"/>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pPr algn="l">
              <a:lnSpc>
                <a:spcPct val="100000"/>
              </a:lnSpc>
            </a:pPr>
            <a:r>
              <a:rPr lang="en-DE" sz="2800" err="1">
                <a:solidFill>
                  <a:schemeClr val="accent3">
                    <a:lumMod val="75000"/>
                  </a:schemeClr>
                </a:solidFill>
              </a:rPr>
              <a:t>Real-TIME</a:t>
            </a:r>
            <a:r>
              <a:rPr lang="en-DE" sz="2800">
                <a:solidFill>
                  <a:schemeClr val="accent3">
                    <a:lumMod val="75000"/>
                  </a:schemeClr>
                </a:solidFill>
              </a:rPr>
              <a:t> SENTIMENT ANALYSIS</a:t>
            </a:r>
            <a:br>
              <a:rPr lang="en-DE" sz="3200"/>
            </a:br>
            <a:r>
              <a:rPr lang="en-DE" sz="2200" err="1">
                <a:solidFill>
                  <a:schemeClr val="tx2">
                    <a:lumMod val="60000"/>
                    <a:lumOff val="40000"/>
                  </a:schemeClr>
                </a:solidFill>
              </a:rPr>
              <a:t>ModeLS</a:t>
            </a:r>
            <a:r>
              <a:rPr lang="en-DE" sz="2200">
                <a:solidFill>
                  <a:schemeClr val="tx2">
                    <a:lumMod val="60000"/>
                    <a:lumOff val="40000"/>
                  </a:schemeClr>
                </a:solidFill>
              </a:rPr>
              <a:t> USED FOR SENTIMENT PREDICTION</a:t>
            </a:r>
            <a:endParaRPr lang="en-US" sz="2200">
              <a:solidFill>
                <a:schemeClr val="tx2">
                  <a:lumMod val="60000"/>
                  <a:lumOff val="40000"/>
                </a:schemeClr>
              </a:solidFill>
            </a:endParaRPr>
          </a:p>
        </p:txBody>
      </p:sp>
    </p:spTree>
    <p:extLst>
      <p:ext uri="{BB962C8B-B14F-4D97-AF65-F5344CB8AC3E}">
        <p14:creationId xmlns:p14="http://schemas.microsoft.com/office/powerpoint/2010/main" val="2106481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8B28D-07A8-202C-634F-B3C60BDF5A73}"/>
              </a:ext>
            </a:extLst>
          </p:cNvPr>
          <p:cNvSpPr>
            <a:spLocks noGrp="1"/>
          </p:cNvSpPr>
          <p:nvPr>
            <p:ph type="title"/>
          </p:nvPr>
        </p:nvSpPr>
        <p:spPr/>
        <p:txBody>
          <a:bodyPr>
            <a:normAutofit fontScale="90000"/>
          </a:bodyPr>
          <a:lstStyle/>
          <a:p>
            <a:r>
              <a:rPr lang="en-US"/>
              <a:t>Salient Features of </a:t>
            </a:r>
            <a:br>
              <a:rPr lang="en-US"/>
            </a:br>
            <a:r>
              <a:rPr lang="en-US" sz="1800" b="0" err="1">
                <a:hlinkClick r:id="rId2"/>
              </a:rPr>
              <a:t>cardiffnlp</a:t>
            </a:r>
            <a:r>
              <a:rPr lang="en-US" sz="1800" b="0">
                <a:hlinkClick r:id="rId2"/>
              </a:rPr>
              <a:t>/twitter-</a:t>
            </a:r>
            <a:r>
              <a:rPr lang="en-US" sz="1800" b="0" err="1">
                <a:hlinkClick r:id="rId2"/>
              </a:rPr>
              <a:t>roberta</a:t>
            </a:r>
            <a:r>
              <a:rPr lang="en-US" sz="1800" b="0">
                <a:hlinkClick r:id="rId2"/>
              </a:rPr>
              <a:t>-base-sentiment-latest · Hugging Face</a:t>
            </a:r>
            <a:br>
              <a:rPr lang="en-US"/>
            </a:br>
            <a:r>
              <a:rPr lang="en-US"/>
              <a:t> </a:t>
            </a:r>
          </a:p>
        </p:txBody>
      </p:sp>
      <p:sp>
        <p:nvSpPr>
          <p:cNvPr id="3" name="Footer Placeholder 2">
            <a:extLst>
              <a:ext uri="{FF2B5EF4-FFF2-40B4-BE49-F238E27FC236}">
                <a16:creationId xmlns:a16="http://schemas.microsoft.com/office/drawing/2014/main" id="{54C8C0F0-E415-4528-1153-A1160CBAFB5F}"/>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F08237C1-2357-1953-890D-EE783DA1BCA3}"/>
              </a:ext>
            </a:extLst>
          </p:cNvPr>
          <p:cNvSpPr>
            <a:spLocks noGrp="1"/>
          </p:cNvSpPr>
          <p:nvPr>
            <p:ph type="sldNum" sz="quarter" idx="12"/>
          </p:nvPr>
        </p:nvSpPr>
        <p:spPr/>
        <p:txBody>
          <a:bodyPr/>
          <a:lstStyle/>
          <a:p>
            <a:fld id="{48F63A3B-78C7-47BE-AE5E-E10140E04643}" type="slidenum">
              <a:rPr lang="en-US" smtClean="0"/>
              <a:t>9</a:t>
            </a:fld>
            <a:endParaRPr lang="en-US"/>
          </a:p>
        </p:txBody>
      </p:sp>
      <p:sp>
        <p:nvSpPr>
          <p:cNvPr id="5" name="TextBox 4">
            <a:extLst>
              <a:ext uri="{FF2B5EF4-FFF2-40B4-BE49-F238E27FC236}">
                <a16:creationId xmlns:a16="http://schemas.microsoft.com/office/drawing/2014/main" id="{21E947E1-86BE-966C-6337-28A9E3820B3A}"/>
              </a:ext>
            </a:extLst>
          </p:cNvPr>
          <p:cNvSpPr txBox="1"/>
          <p:nvPr/>
        </p:nvSpPr>
        <p:spPr>
          <a:xfrm>
            <a:off x="621792" y="2882685"/>
            <a:ext cx="11110425" cy="2308324"/>
          </a:xfrm>
          <a:prstGeom prst="rect">
            <a:avLst/>
          </a:prstGeom>
          <a:noFill/>
        </p:spPr>
        <p:txBody>
          <a:bodyPr wrap="square" rtlCol="0">
            <a:spAutoFit/>
          </a:bodyPr>
          <a:lstStyle/>
          <a:p>
            <a:pPr marL="285750" indent="-285750">
              <a:buFont typeface="Wingdings" panose="05000000000000000000" pitchFamily="2" charset="2"/>
              <a:buChar char="Ø"/>
            </a:pPr>
            <a:r>
              <a:rPr lang="en-US" b="1"/>
              <a:t>Contextual Understanding</a:t>
            </a:r>
            <a:r>
              <a:rPr lang="en-US"/>
              <a:t>: </a:t>
            </a:r>
            <a:r>
              <a:rPr lang="en-US" err="1"/>
              <a:t>RoBERTa</a:t>
            </a:r>
            <a:r>
              <a:rPr lang="en-US"/>
              <a:t> and similar models excel at contextual understanding. They consider the surrounding words to grasp the sentiment of a sentence accurately.</a:t>
            </a:r>
          </a:p>
          <a:p>
            <a:pPr marL="285750" indent="-285750">
              <a:buFont typeface="Wingdings" panose="05000000000000000000" pitchFamily="2" charset="2"/>
              <a:buChar char="Ø"/>
            </a:pPr>
            <a:r>
              <a:rPr lang="en-US" b="1"/>
              <a:t>Pretrained Language Representations</a:t>
            </a:r>
            <a:r>
              <a:rPr lang="en-US"/>
              <a:t>: This model was pretrained on massive twitter text corpora, enabling it to capture intricate language patterns, context, and nuances.</a:t>
            </a:r>
          </a:p>
          <a:p>
            <a:pPr marL="285750" indent="-285750">
              <a:buFont typeface="Wingdings" panose="05000000000000000000" pitchFamily="2" charset="2"/>
              <a:buChar char="Ø"/>
            </a:pPr>
            <a:r>
              <a:rPr lang="en-US"/>
              <a:t>Finetuned for sentiment analysis with the </a:t>
            </a:r>
            <a:r>
              <a:rPr lang="en-US" err="1"/>
              <a:t>TweetEval</a:t>
            </a:r>
            <a:r>
              <a:rPr lang="en-US"/>
              <a:t> benchmark</a:t>
            </a:r>
          </a:p>
          <a:p>
            <a:pPr marL="285750" indent="-285750">
              <a:buFont typeface="Wingdings" panose="05000000000000000000" pitchFamily="2" charset="2"/>
              <a:buChar char="Ø"/>
            </a:pPr>
            <a:r>
              <a:rPr lang="en-US"/>
              <a:t>Reliable for fast, accurate, and reproducible predictions</a:t>
            </a:r>
          </a:p>
          <a:p>
            <a:pPr marL="285750" indent="-285750">
              <a:buFont typeface="Wingdings" panose="05000000000000000000" pitchFamily="2" charset="2"/>
              <a:buChar char="Ø"/>
            </a:pPr>
            <a:r>
              <a:rPr lang="en-US"/>
              <a:t>Easily available through the hugging face transformers API</a:t>
            </a:r>
          </a:p>
          <a:p>
            <a:pPr marL="285750" indent="-285750">
              <a:buFont typeface="Wingdings" panose="05000000000000000000" pitchFamily="2" charset="2"/>
              <a:buChar char="Ø"/>
            </a:pPr>
            <a:endParaRPr lang="en-US"/>
          </a:p>
        </p:txBody>
      </p:sp>
    </p:spTree>
    <p:extLst>
      <p:ext uri="{BB962C8B-B14F-4D97-AF65-F5344CB8AC3E}">
        <p14:creationId xmlns:p14="http://schemas.microsoft.com/office/powerpoint/2010/main" val="759542680"/>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{F5BB121D-BD59-40A0-8057-A836EB22DD87}tf78438558_win32</Template>
  <Application>Microsoft Office PowerPoint</Application>
  <PresentationFormat>Widescreen</PresentationFormat>
  <Slides>32</Slides>
  <Notes>2</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KAMIKAZE’s REALTIME SENTIMENT ANALYSIS</vt:lpstr>
      <vt:lpstr>MEET OUR TEAM</vt:lpstr>
      <vt:lpstr>AGENDA</vt:lpstr>
      <vt:lpstr>Solution OVERVIEW &amp; ARCHITECTURE </vt:lpstr>
      <vt:lpstr>PowerPoint Presentation</vt:lpstr>
      <vt:lpstr>Real-TIME SENTIMENT ANALYSIS Solution Architecture</vt:lpstr>
      <vt:lpstr>Models USED</vt:lpstr>
      <vt:lpstr>PowerPoint Presentation</vt:lpstr>
      <vt:lpstr>Salient Features of  cardiffnlp/twitter-roberta-base-sentiment-latest · Hugging Face  </vt:lpstr>
      <vt:lpstr>PowerPoint Presentation</vt:lpstr>
      <vt:lpstr>Salient Features of  SamLowe/roberta-base-go_emotions · Hugging Face  </vt:lpstr>
      <vt:lpstr>Pipelines</vt:lpstr>
      <vt:lpstr>PowerPoint Presentation</vt:lpstr>
      <vt:lpstr>PowerPoint Presentation</vt:lpstr>
      <vt:lpstr>PowerPoint Presentation</vt:lpstr>
      <vt:lpstr>PowerPoint Presentation</vt:lpstr>
      <vt:lpstr>PowerPoint Presentation</vt:lpstr>
      <vt:lpstr>Outcomes</vt:lpstr>
      <vt:lpstr>PowerPoint Presentation</vt:lpstr>
      <vt:lpstr>ChaLLENGES &amp; Opportunities For Improvement</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Infosys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KAMIKAZE </dc:title>
  <dc:subject/>
  <dc:creator>Mayank Harlalka</dc:creator>
  <cp:revision>1</cp:revision>
  <dcterms:created xsi:type="dcterms:W3CDTF">2023-08-09T01:42:44Z</dcterms:created>
  <dcterms:modified xsi:type="dcterms:W3CDTF">2023-08-28T15:25:17Z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819fa7-4367-4500-ba88-dd630d977609_Enabled">
    <vt:lpwstr>true</vt:lpwstr>
  </property>
  <property fmtid="{D5CDD505-2E9C-101B-9397-08002B2CF9AE}" pid="3" name="MSIP_Label_a0819fa7-4367-4500-ba88-dd630d977609_SetDate">
    <vt:lpwstr>2023-08-09T02:24:15Z</vt:lpwstr>
  </property>
  <property fmtid="{D5CDD505-2E9C-101B-9397-08002B2CF9AE}" pid="4" name="MSIP_Label_a0819fa7-4367-4500-ba88-dd630d977609_Method">
    <vt:lpwstr>Standard</vt:lpwstr>
  </property>
  <property fmtid="{D5CDD505-2E9C-101B-9397-08002B2CF9AE}" pid="5" name="MSIP_Label_a0819fa7-4367-4500-ba88-dd630d977609_Name">
    <vt:lpwstr>a0819fa7-4367-4500-ba88-dd630d977609</vt:lpwstr>
  </property>
  <property fmtid="{D5CDD505-2E9C-101B-9397-08002B2CF9AE}" pid="6" name="MSIP_Label_a0819fa7-4367-4500-ba88-dd630d977609_SiteId">
    <vt:lpwstr>63ce7d59-2f3e-42cd-a8cc-be764cff5eb6</vt:lpwstr>
  </property>
  <property fmtid="{D5CDD505-2E9C-101B-9397-08002B2CF9AE}" pid="7" name="MSIP_Label_a0819fa7-4367-4500-ba88-dd630d977609_ActionId">
    <vt:lpwstr>c6ce7efc-1be5-4f0d-9cd8-ec9d63a9fb06</vt:lpwstr>
  </property>
  <property fmtid="{D5CDD505-2E9C-101B-9397-08002B2CF9AE}" pid="8" name="MSIP_Label_a0819fa7-4367-4500-ba88-dd630d977609_ContentBits">
    <vt:lpwstr>0</vt:lpwstr>
  </property>
</Properties>
</file>